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5" r:id="rId5"/>
    <p:sldId id="260" r:id="rId6"/>
    <p:sldId id="261" r:id="rId7"/>
    <p:sldId id="262" r:id="rId8"/>
    <p:sldId id="263" r:id="rId9"/>
    <p:sldId id="258" r:id="rId10"/>
    <p:sldId id="271" r:id="rId11"/>
    <p:sldId id="264" r:id="rId12"/>
    <p:sldId id="266" r:id="rId13"/>
    <p:sldId id="274" r:id="rId14"/>
    <p:sldId id="268" r:id="rId15"/>
    <p:sldId id="273" r:id="rId16"/>
    <p:sldId id="272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4ECA"/>
    <a:srgbClr val="441D61"/>
    <a:srgbClr val="552579"/>
    <a:srgbClr val="C795DB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647E7E-767F-4C08-BCFE-140A8154CE43}" v="28" dt="2023-05-03T18:11:20.1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217" autoAdjust="0"/>
  </p:normalViewPr>
  <p:slideViewPr>
    <p:cSldViewPr snapToGrid="0">
      <p:cViewPr varScale="1">
        <p:scale>
          <a:sx n="47" d="100"/>
          <a:sy n="47" d="100"/>
        </p:scale>
        <p:origin x="141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46D8C0-B1C7-470B-BD06-2D0F185A86BE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D79EC-A4BA-4EF6-AE89-AB692C3EA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79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</a:t>
            </a:r>
            <a:r>
              <a:rPr lang="en-US" dirty="0"/>
              <a:t>high school, I enjoyed going to Crystal Mountain to go snow boarding in the winter and I also enjoyed going to Moses Lake in the summer to go ATVing</a:t>
            </a:r>
          </a:p>
          <a:p>
            <a:r>
              <a:rPr lang="en-US" dirty="0"/>
              <a:t>I’m a avid hard rock fan and I grew up admiring the big-name bands that came out of the Seattle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D79EC-A4BA-4EF6-AE89-AB692C3EA1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11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Touch on descriptions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Touch on why you choose priorities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D79EC-A4BA-4EF6-AE89-AB692C3EA1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85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RFM69 radio is the primary radio for node-to-node communication </a:t>
            </a:r>
          </a:p>
          <a:p>
            <a:endParaRPr lang="en-US" dirty="0"/>
          </a:p>
          <a:p>
            <a:r>
              <a:rPr lang="en-US" dirty="0"/>
              <a:t>It has a sophisticated interface to utilize its primary functionality (send and receive packets)</a:t>
            </a:r>
          </a:p>
          <a:p>
            <a:endParaRPr lang="en-US" dirty="0"/>
          </a:p>
          <a:p>
            <a:r>
              <a:rPr lang="en-US" dirty="0"/>
              <a:t>To develop the higher-level software interface for the RFM69, I once again used a foundation approach</a:t>
            </a:r>
          </a:p>
          <a:p>
            <a:endParaRPr lang="en-US" dirty="0"/>
          </a:p>
          <a:p>
            <a:r>
              <a:rPr lang="en-US" dirty="0"/>
              <a:t>First, I created the functions that enabled a read and write of a memory location within the RFM69’s memory mapped I/O</a:t>
            </a:r>
          </a:p>
          <a:p>
            <a:r>
              <a:rPr lang="en-US" dirty="0"/>
              <a:t>Then I built helper functions on top of them (read RSSI, Set Mode, Set power level)</a:t>
            </a:r>
          </a:p>
          <a:p>
            <a:r>
              <a:rPr lang="en-US" dirty="0"/>
              <a:t>Finally, functions such as send packet and handle received packet rely on these helper functions which is primary function of the RFM69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D79EC-A4BA-4EF6-AE89-AB692C3EA1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23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SAM-M8Q GPS and </a:t>
            </a:r>
            <a:r>
              <a:rPr lang="en-US" dirty="0" err="1"/>
              <a:t>Sparkfun</a:t>
            </a:r>
            <a:r>
              <a:rPr lang="en-US" dirty="0"/>
              <a:t> Battery Babysitter have a much simpler interface. Only one function for each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D79EC-A4BA-4EF6-AE89-AB692C3EA1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23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D79EC-A4BA-4EF6-AE89-AB692C3EA1A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30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D79EC-A4BA-4EF6-AE89-AB692C3EA1A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19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D79EC-A4BA-4EF6-AE89-AB692C3EA1A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79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project I’ll be discussing today is a Mobile Ad Hoc Network or Mesh Network</a:t>
            </a:r>
          </a:p>
          <a:p>
            <a:r>
              <a:rPr lang="en-US" dirty="0"/>
              <a:t>It’s a self forming, self, organizing, mobile network that does not rely on preexisting infrastructure</a:t>
            </a:r>
          </a:p>
          <a:p>
            <a:r>
              <a:rPr lang="en-US" dirty="0"/>
              <a:t>The primary use case for this application is for providing remote military communications</a:t>
            </a:r>
          </a:p>
          <a:p>
            <a:r>
              <a:rPr lang="en-US" dirty="0"/>
              <a:t>Users of the network gain access through our progressive web application that provides a Bash-Terminal-Like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D79EC-A4BA-4EF6-AE89-AB692C3EA1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85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Throughout this presentation, I’m going to start with a broad, birds-eye overview of a specific subject I’d like to cover, and then dive into the details in following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D79EC-A4BA-4EF6-AE89-AB692C3EA1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557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Prototyped on bread board</a:t>
            </a:r>
          </a:p>
          <a:p>
            <a:endParaRPr lang="en-US" dirty="0"/>
          </a:p>
          <a:p>
            <a:r>
              <a:rPr lang="en-US" dirty="0"/>
              <a:t>Printed circuit board design in </a:t>
            </a:r>
            <a:r>
              <a:rPr lang="en-US" dirty="0" err="1"/>
              <a:t>KiCad</a:t>
            </a:r>
            <a:r>
              <a:rPr lang="en-US" dirty="0"/>
              <a:t> Software</a:t>
            </a:r>
          </a:p>
          <a:p>
            <a:endParaRPr lang="en-US" dirty="0"/>
          </a:p>
          <a:p>
            <a:r>
              <a:rPr lang="en-US" dirty="0"/>
              <a:t>Reviewed the data sheets and schematics of each module to ensure the electrical specifications were met (capacitors, resistors, ground plane)</a:t>
            </a:r>
          </a:p>
          <a:p>
            <a:endParaRPr lang="en-US" dirty="0"/>
          </a:p>
          <a:p>
            <a:r>
              <a:rPr lang="en-US" dirty="0"/>
              <a:t>Submitted Gerber files of the PCB design to JLC PCB in China (ordered 10 &amp; took 2 weeks to arrive)</a:t>
            </a:r>
          </a:p>
          <a:p>
            <a:endParaRPr lang="en-US" dirty="0"/>
          </a:p>
          <a:p>
            <a:r>
              <a:rPr lang="en-US" dirty="0"/>
              <a:t>Soldered each component onto PCB using FLUX &amp; non-led solder, rinsed the component with Alcohol solution to remove corrosive flux, then washed and scrubbed component with deionized water</a:t>
            </a:r>
          </a:p>
          <a:p>
            <a:endParaRPr lang="en-US" dirty="0"/>
          </a:p>
          <a:p>
            <a:r>
              <a:rPr lang="en-US" dirty="0"/>
              <a:t>Finally, we tested the component using software &amp; bread board prototype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D79EC-A4BA-4EF6-AE89-AB692C3EA1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28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know, each peripheral has specific requirements in terms of its serial interface requirements and it’s up to the microcontroller to meet those requirements </a:t>
            </a:r>
          </a:p>
          <a:p>
            <a:endParaRPr lang="en-US" dirty="0"/>
          </a:p>
          <a:p>
            <a:r>
              <a:rPr lang="en-US" dirty="0"/>
              <a:t>SPI2 is used for RFM69 and SPI1 is used for the LCD screen.</a:t>
            </a:r>
          </a:p>
          <a:p>
            <a:r>
              <a:rPr lang="en-US" dirty="0"/>
              <a:t>	SPI2 is fully duplex to send data to and from the RFM69</a:t>
            </a:r>
          </a:p>
          <a:p>
            <a:r>
              <a:rPr lang="en-US" dirty="0"/>
              <a:t>	SPI1 is half duplexed because we only needed to send information to the LCD not receive</a:t>
            </a:r>
          </a:p>
          <a:p>
            <a:r>
              <a:rPr lang="en-US" dirty="0"/>
              <a:t>	SPI1 also needed to switch dynamically between byte &amp; word frames depending on if it’s a command or data</a:t>
            </a:r>
          </a:p>
          <a:p>
            <a:endParaRPr lang="en-US" dirty="0"/>
          </a:p>
          <a:p>
            <a:r>
              <a:rPr lang="en-US" dirty="0"/>
              <a:t>SPST Push button external interrupt was used to 1) give power to the LCD screen and 2) send status update to LCD screen (saves power, Single pole Single Throw)</a:t>
            </a:r>
          </a:p>
          <a:p>
            <a:endParaRPr lang="en-US" dirty="0"/>
          </a:p>
          <a:p>
            <a:r>
              <a:rPr lang="en-US" dirty="0"/>
              <a:t>I2C1 bus was shared between the GPS module &amp; Battery Babysitter.</a:t>
            </a:r>
          </a:p>
          <a:p>
            <a:endParaRPr lang="en-US" dirty="0"/>
          </a:p>
          <a:p>
            <a:r>
              <a:rPr lang="en-US" dirty="0"/>
              <a:t>Touch on UART features &amp; radio frequencies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D79EC-A4BA-4EF6-AE89-AB692C3EA1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256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Configure each SPI1 and SPI2 for the RFM69 and LCD screen respectively. Each require different electrical characteristics that I spoke about earlier</a:t>
            </a:r>
          </a:p>
          <a:p>
            <a:endParaRPr lang="en-US" dirty="0"/>
          </a:p>
          <a:p>
            <a:r>
              <a:rPr lang="en-US" dirty="0"/>
              <a:t>* Touch on SPI write and 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D79EC-A4BA-4EF6-AE89-AB692C3EA1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42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I2C configuration MUST accommodate the Electrical characteristics of BOTH GPS and Battery Babysitter (</a:t>
            </a:r>
            <a:r>
              <a:rPr lang="en-US" sz="1200" dirty="0">
                <a:latin typeface="News Gothic MT" panose="020B0504020203020204" pitchFamily="34" charset="0"/>
              </a:rPr>
              <a:t>data setup time, data hold time, SCLL, SCLH)</a:t>
            </a:r>
            <a:endParaRPr lang="en-US" dirty="0"/>
          </a:p>
          <a:p>
            <a:endParaRPr lang="en-US" dirty="0"/>
          </a:p>
          <a:p>
            <a:r>
              <a:rPr lang="en-US" dirty="0"/>
              <a:t>I2C API was created based on the functional foundation of I2C (Start, Stop, Wait for the line to be idle, Check/Clear NACK)</a:t>
            </a:r>
          </a:p>
          <a:p>
            <a:endParaRPr lang="en-US" dirty="0"/>
          </a:p>
          <a:p>
            <a:r>
              <a:rPr lang="en-US" dirty="0"/>
              <a:t>I2C Send:</a:t>
            </a:r>
          </a:p>
          <a:p>
            <a:r>
              <a:rPr lang="en-US" dirty="0"/>
              <a:t>	Wait for Line to be idle</a:t>
            </a:r>
          </a:p>
          <a:p>
            <a:r>
              <a:rPr lang="en-US" dirty="0"/>
              <a:t>	I2C Start</a:t>
            </a:r>
          </a:p>
          <a:p>
            <a:r>
              <a:rPr lang="en-US" dirty="0"/>
              <a:t>	Write </a:t>
            </a:r>
            <a:r>
              <a:rPr lang="en-US" dirty="0" err="1"/>
              <a:t>nBytes</a:t>
            </a:r>
            <a:r>
              <a:rPr lang="en-US" dirty="0"/>
              <a:t> of </a:t>
            </a:r>
            <a:r>
              <a:rPr lang="en-US" dirty="0" err="1"/>
              <a:t>pdata</a:t>
            </a:r>
            <a:endParaRPr lang="en-US" dirty="0"/>
          </a:p>
          <a:p>
            <a:r>
              <a:rPr lang="en-US" dirty="0"/>
              <a:t>	Wait until Transmit complete flag or NACK was received</a:t>
            </a:r>
          </a:p>
          <a:p>
            <a:r>
              <a:rPr lang="en-US" dirty="0"/>
              <a:t>	If NACK was received return -1 (Failure)</a:t>
            </a:r>
          </a:p>
          <a:p>
            <a:r>
              <a:rPr lang="en-US" dirty="0"/>
              <a:t>	STOP I2C</a:t>
            </a:r>
          </a:p>
          <a:p>
            <a:endParaRPr lang="en-US" dirty="0"/>
          </a:p>
          <a:p>
            <a:r>
              <a:rPr lang="en-US" dirty="0"/>
              <a:t>I2C Send follows a similar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D79EC-A4BA-4EF6-AE89-AB692C3EA1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06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USART API follows a similar trend to SPI and I2C (read &amp; write), however data from the Bluetooth module to the STM32 processor must be transferred ASYNCHROUSLY</a:t>
            </a:r>
          </a:p>
          <a:p>
            <a:endParaRPr lang="en-US" dirty="0"/>
          </a:p>
          <a:p>
            <a:r>
              <a:rPr lang="en-US" dirty="0"/>
              <a:t>Meaning: The user (Connected Bluetooth Device) can request or send data over the network anytime they want</a:t>
            </a:r>
          </a:p>
          <a:p>
            <a:endParaRPr lang="en-US" dirty="0"/>
          </a:p>
          <a:p>
            <a:r>
              <a:rPr lang="en-US" dirty="0"/>
              <a:t>DMA interrupt RECEIVE is generated upon transfer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D79EC-A4BA-4EF6-AE89-AB692C3EA1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222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Initialize the Serial Communication Protocols using the Firmware APIs I developed above</a:t>
            </a:r>
          </a:p>
          <a:p>
            <a:r>
              <a:rPr lang="en-US" dirty="0"/>
              <a:t>Initialize the Peripheral Devices (RFM69 characteristics, Reset the HM-19 Bluetooth module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Setup and enable the interrupts</a:t>
            </a:r>
          </a:p>
          <a:p>
            <a:endParaRPr lang="en-US" dirty="0"/>
          </a:p>
          <a:p>
            <a:r>
              <a:rPr lang="en-US" dirty="0"/>
              <a:t>4 interrupts total</a:t>
            </a:r>
          </a:p>
          <a:p>
            <a:r>
              <a:rPr lang="en-US" dirty="0"/>
              <a:t>	1 Synchronous &amp; periodic timer interrupt that occurs every 6 seconds</a:t>
            </a:r>
          </a:p>
          <a:p>
            <a:r>
              <a:rPr lang="en-US" dirty="0"/>
              <a:t>	3 Asynchronous: </a:t>
            </a:r>
          </a:p>
          <a:p>
            <a:r>
              <a:rPr lang="en-US" dirty="0"/>
              <a:t>		RFM69 has received a packet</a:t>
            </a:r>
          </a:p>
          <a:p>
            <a:r>
              <a:rPr lang="en-US" dirty="0"/>
              <a:t>		User pushes button for status update to LCD screen</a:t>
            </a:r>
          </a:p>
          <a:p>
            <a:r>
              <a:rPr lang="en-US" dirty="0"/>
              <a:t>		User requests information or access to send data into network</a:t>
            </a:r>
          </a:p>
          <a:p>
            <a:endParaRPr lang="en-US" dirty="0"/>
          </a:p>
          <a:p>
            <a:r>
              <a:rPr lang="en-US" dirty="0"/>
              <a:t>* Touch on Handle Packet</a:t>
            </a:r>
          </a:p>
          <a:p>
            <a:endParaRPr lang="en-US" dirty="0"/>
          </a:p>
          <a:p>
            <a:r>
              <a:rPr lang="en-US" dirty="0"/>
              <a:t>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D79EC-A4BA-4EF6-AE89-AB692C3EA1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55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EB502-3BD4-799C-54E2-4EE61A01C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AE7D6D-9173-6F9F-A9E9-76EDB90C7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ABF07-988C-0A84-2587-F6F379410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46848-B8F1-469F-9F1F-44A0E78D0DDF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67567-11C6-67BC-6770-BB8ED5A5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7A9F0-62CC-E1CC-CBF1-5E470EBDA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A174-D7EE-436E-B929-446E0CB1A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53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9BE41-5CDB-A146-2624-C8A046607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64EB68-0AE9-96BC-6C46-D3F2A06E3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117DC-C6C9-5886-494E-277EF3E3A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46848-B8F1-469F-9F1F-44A0E78D0DDF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5D024-8C5D-38E0-CE6E-FCD6E1724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06374-C411-1B0C-47E0-E17903C2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A174-D7EE-436E-B929-446E0CB1A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223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0DB86-ED3D-07A6-AA47-DC727F1AAC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57B1C7-915A-6221-8762-540B9D89C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BEC9F-015C-3C6C-D259-4185EA745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46848-B8F1-469F-9F1F-44A0E78D0DDF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311B4-8516-D38C-F1FB-EA8D8633F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D4690-BF2E-11CF-4102-8DC834895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A174-D7EE-436E-B929-446E0CB1A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5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51C13-5459-4F06-C9C1-F5E121D34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B259B-2D4B-2639-0D49-955352793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4ABDE-CD79-A61C-5437-3E7329BB9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46848-B8F1-469F-9F1F-44A0E78D0DDF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1FFF2-F289-9D4C-3296-98FA60788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1676E-FDD0-9459-F278-1D07B9507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A174-D7EE-436E-B929-446E0CB1A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91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390C6-5388-56D7-6320-F9BCEE58F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AE7ACA-7C58-6A5C-A1DF-E2FF237AE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14732-AEBA-4512-BD98-38C6D1AC8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46848-B8F1-469F-9F1F-44A0E78D0DDF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4570C-E646-49A5-9AE4-EFABF5F96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CDEC8-A201-3DE0-AA6B-DAF82D58D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A174-D7EE-436E-B929-446E0CB1A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72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EA685-02AB-EDF8-B1B6-E94E48104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495E3-B405-020D-D990-A8A2C6830C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9765F2-BED6-818B-38DC-84012CF760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908C1-8CF0-CB5F-B025-FE811AF20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46848-B8F1-469F-9F1F-44A0E78D0DDF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6D96E-11E6-2827-EE05-F99207B68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95A2FA-B94A-8B1A-323C-77D8A217B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A174-D7EE-436E-B929-446E0CB1A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99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9420-9E88-E85B-5404-12EE5E7B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E9FC8-89B6-B9B4-5DC0-BF310C4C3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FED00-AEF5-3BD1-AA02-6229FCAF89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47703A-EC8C-C73D-4798-F5E1B1A5D6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A9032E-E37B-4262-978A-83F07016D3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4BF1B2-0A66-2B63-9CDA-B307DE340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46848-B8F1-469F-9F1F-44A0E78D0DDF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565602-8421-22FC-93EA-052415A16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62F0A9-0FCC-3F55-5BDB-20D30DA6F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A174-D7EE-436E-B929-446E0CB1A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21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E3067-0947-C6A9-050A-410D7C372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03F59E-D90E-30ED-5ACD-425F6F83A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46848-B8F1-469F-9F1F-44A0E78D0DDF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B56E6-C0EC-BBC6-E0A4-59816EF7A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0D7D2-0F3A-CCE1-BEC2-88EC69AB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A174-D7EE-436E-B929-446E0CB1A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9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FD2E00-2A6C-FCD7-959C-50FEA191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46848-B8F1-469F-9F1F-44A0E78D0DDF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6F295F-D227-0278-0AC0-D5CC9D01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3B2BA-B22A-B63A-50D6-D266A1DA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A174-D7EE-436E-B929-446E0CB1A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25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20EAE-709C-F1CA-B7FD-03245DFA9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2525A-4DAA-B953-D4F9-ED77AFCE2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C60F3-01FE-6C7A-C16C-B62FEEE96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960061-81E4-0811-6AF6-C70AF0F0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46848-B8F1-469F-9F1F-44A0E78D0DDF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5E0E7-E566-2FBD-8003-BFD3C379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A977E-0FE2-BE1C-532A-57E0B011A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A174-D7EE-436E-B929-446E0CB1A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3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748E2-AC58-D245-6C44-0DD98A223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AC2229-C291-684F-F2D4-79963751D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2A6E1-F9AB-D8B7-0E38-0DD376EA5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E7782B-18F4-1421-9D95-523397970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46848-B8F1-469F-9F1F-44A0E78D0DDF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D93F8-88E0-4D41-84AD-0955E9DA4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3BD33-E4CA-0A03-04AA-AA1E6D67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A174-D7EE-436E-B929-446E0CB1A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79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9359DD-0A77-B3D4-573A-C66470309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C0A3D-D629-0307-D6CF-9BB582DE2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0D8E4-95BD-A6D9-4C3F-2F112789B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46848-B8F1-469F-9F1F-44A0E78D0DDF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B5042-033F-DFB1-9660-A5A8DA481B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5514C-1D90-FE72-5903-1D5A93118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1A174-D7EE-436E-B929-446E0CB1A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05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E30EEB6-1483-4128-8331-806627678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038772-DA58-0C5C-BB22-9B0E5321D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532461"/>
            <a:ext cx="3378085" cy="335258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News Gothic MT" panose="020B0504020203020204" pitchFamily="34" charset="0"/>
              </a:rPr>
              <a:t>Mesh Networking Technical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5C333-C11C-0526-06F1-94AC7B3CA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064106"/>
            <a:ext cx="3378085" cy="205819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News Gothic MT" panose="020B0504020203020204" pitchFamily="34" charset="0"/>
              </a:rPr>
              <a:t>Brian Dye</a:t>
            </a:r>
          </a:p>
        </p:txBody>
      </p:sp>
      <p:pic>
        <p:nvPicPr>
          <p:cNvPr id="7" name="Picture 6" descr="A picture containing several&#10;&#10;Description automatically generated">
            <a:extLst>
              <a:ext uri="{FF2B5EF4-FFF2-40B4-BE49-F238E27FC236}">
                <a16:creationId xmlns:a16="http://schemas.microsoft.com/office/drawing/2014/main" id="{24045F13-A460-801C-D720-148F12245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86" b="-1"/>
          <a:stretch/>
        </p:blipFill>
        <p:spPr>
          <a:xfrm rot="5400000">
            <a:off x="4343540" y="237749"/>
            <a:ext cx="3900326" cy="3424835"/>
          </a:xfrm>
          <a:prstGeom prst="rect">
            <a:avLst/>
          </a:prstGeom>
        </p:spPr>
      </p:pic>
      <p:pic>
        <p:nvPicPr>
          <p:cNvPr id="9" name="Picture 8" descr="A picture containing person, clothes&#10;&#10;Description automatically generated">
            <a:extLst>
              <a:ext uri="{FF2B5EF4-FFF2-40B4-BE49-F238E27FC236}">
                <a16:creationId xmlns:a16="http://schemas.microsoft.com/office/drawing/2014/main" id="{DA199D4C-B9C0-A6D5-1106-436CCE7F7E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6" r="22958" b="-1"/>
          <a:stretch/>
        </p:blipFill>
        <p:spPr>
          <a:xfrm rot="5400000">
            <a:off x="4914084" y="3756575"/>
            <a:ext cx="2778011" cy="3424834"/>
          </a:xfrm>
          <a:prstGeom prst="rect">
            <a:avLst/>
          </a:prstGeom>
        </p:spPr>
      </p:pic>
      <p:pic>
        <p:nvPicPr>
          <p:cNvPr id="5" name="Picture 4" descr="A picture containing outdoor, person, standing&#10;&#10;Description automatically generated">
            <a:extLst>
              <a:ext uri="{FF2B5EF4-FFF2-40B4-BE49-F238E27FC236}">
                <a16:creationId xmlns:a16="http://schemas.microsoft.com/office/drawing/2014/main" id="{FD63B49D-E7D7-04E5-0589-12C0B7F7CB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5" r="12985"/>
          <a:stretch/>
        </p:blipFill>
        <p:spPr>
          <a:xfrm>
            <a:off x="8178547" y="-2"/>
            <a:ext cx="4013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5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1942-0F16-72B1-F0E9-16179AFC6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 Service Routine API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A9223E2-A0C7-61F9-74A8-1200056B89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196702"/>
              </p:ext>
            </p:extLst>
          </p:nvPr>
        </p:nvGraphicFramePr>
        <p:xfrm>
          <a:off x="838200" y="1690688"/>
          <a:ext cx="10515600" cy="4982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215929176"/>
                    </a:ext>
                  </a:extLst>
                </a:gridCol>
                <a:gridCol w="2280920">
                  <a:extLst>
                    <a:ext uri="{9D8B030D-6E8A-4147-A177-3AD203B41FA5}">
                      <a16:colId xmlns:a16="http://schemas.microsoft.com/office/drawing/2014/main" val="4245114943"/>
                    </a:ext>
                  </a:extLst>
                </a:gridCol>
                <a:gridCol w="4729480">
                  <a:extLst>
                    <a:ext uri="{9D8B030D-6E8A-4147-A177-3AD203B41FA5}">
                      <a16:colId xmlns:a16="http://schemas.microsoft.com/office/drawing/2014/main" val="1343462323"/>
                    </a:ext>
                  </a:extLst>
                </a:gridCol>
              </a:tblGrid>
              <a:tr h="501888">
                <a:tc>
                  <a:txBody>
                    <a:bodyPr/>
                    <a:lstStyle/>
                    <a:p>
                      <a:r>
                        <a:rPr lang="en-US" dirty="0">
                          <a:latin typeface="News Gothic MT" panose="020B0504020203020204" pitchFamily="34" charset="0"/>
                        </a:rPr>
                        <a:t>Interrupt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News Gothic MT" panose="020B0504020203020204" pitchFamily="34" charset="0"/>
                        </a:rPr>
                        <a:t>Priority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News Gothic MT" panose="020B0504020203020204" pitchFamily="34" charset="0"/>
                        </a:rPr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206520"/>
                  </a:ext>
                </a:extLst>
              </a:tr>
              <a:tr h="501888">
                <a:tc>
                  <a:txBody>
                    <a:bodyPr/>
                    <a:lstStyle/>
                    <a:p>
                      <a:r>
                        <a:rPr lang="en-US" dirty="0">
                          <a:latin typeface="News Gothic MT" panose="020B0504020203020204" pitchFamily="34" charset="0"/>
                        </a:rPr>
                        <a:t>Periodic 6 second timer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News Gothic MT" panose="020B0504020203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>
                          <a:latin typeface="News Gothic MT" panose="020B0504020203020204" pitchFamily="34" charset="0"/>
                        </a:rPr>
                        <a:t>Fetch Battery Level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>
                          <a:latin typeface="News Gothic MT" panose="020B0504020203020204" pitchFamily="34" charset="0"/>
                        </a:rPr>
                        <a:t>Fetch Coordinates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>
                          <a:latin typeface="News Gothic MT" panose="020B0504020203020204" pitchFamily="34" charset="0"/>
                        </a:rPr>
                        <a:t>Send Control Packet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505626"/>
                  </a:ext>
                </a:extLst>
              </a:tr>
              <a:tr h="501888">
                <a:tc>
                  <a:txBody>
                    <a:bodyPr/>
                    <a:lstStyle/>
                    <a:p>
                      <a:r>
                        <a:rPr lang="en-US" dirty="0">
                          <a:latin typeface="News Gothic MT" panose="020B0504020203020204" pitchFamily="34" charset="0"/>
                        </a:rPr>
                        <a:t>RFM69 radio has received a packet (External Interrupt)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News Gothic MT" panose="020B0504020203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>
                          <a:latin typeface="News Gothic MT" panose="020B0504020203020204" pitchFamily="34" charset="0"/>
                        </a:rPr>
                        <a:t>Fetch packet from RFM69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>
                          <a:latin typeface="News Gothic MT" panose="020B0504020203020204" pitchFamily="34" charset="0"/>
                        </a:rPr>
                        <a:t>Handle received packet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537636"/>
                  </a:ext>
                </a:extLst>
              </a:tr>
              <a:tr h="501888">
                <a:tc>
                  <a:txBody>
                    <a:bodyPr/>
                    <a:lstStyle/>
                    <a:p>
                      <a:r>
                        <a:rPr lang="en-US" dirty="0">
                          <a:latin typeface="News Gothic MT" panose="020B0504020203020204" pitchFamily="34" charset="0"/>
                        </a:rPr>
                        <a:t>User push button (External Interrupt)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News Gothic MT" panose="020B0504020203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News Gothic MT" panose="020B0504020203020204" pitchFamily="34" charset="0"/>
                        </a:rPr>
                        <a:t>Write the following to TFT screen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>
                          <a:latin typeface="News Gothic MT" panose="020B0504020203020204" pitchFamily="34" charset="0"/>
                        </a:rPr>
                        <a:t>Network status 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>
                          <a:latin typeface="News Gothic MT" panose="020B0504020203020204" pitchFamily="34" charset="0"/>
                        </a:rPr>
                        <a:t>Current geographical Coordinates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>
                          <a:latin typeface="News Gothic MT" panose="020B0504020203020204" pitchFamily="34" charset="0"/>
                        </a:rPr>
                        <a:t>Current battery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273741"/>
                  </a:ext>
                </a:extLst>
              </a:tr>
              <a:tr h="501888">
                <a:tc>
                  <a:txBody>
                    <a:bodyPr/>
                    <a:lstStyle/>
                    <a:p>
                      <a:r>
                        <a:rPr lang="en-US" dirty="0">
                          <a:latin typeface="News Gothic MT" panose="020B0504020203020204" pitchFamily="34" charset="0"/>
                        </a:rPr>
                        <a:t>Connected device request a node status OR access to network (DMA receive interrupt)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News Gothic MT" panose="020B0504020203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>
                          <a:latin typeface="News Gothic MT" panose="020B0504020203020204" pitchFamily="34" charset="0"/>
                        </a:rPr>
                        <a:t>Connected Device can request the following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>
                          <a:latin typeface="News Gothic MT" panose="020B0504020203020204" pitchFamily="34" charset="0"/>
                        </a:rPr>
                        <a:t>Current Battery level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>
                          <a:latin typeface="News Gothic MT" panose="020B0504020203020204" pitchFamily="34" charset="0"/>
                        </a:rPr>
                        <a:t>Forwarding table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>
                          <a:latin typeface="News Gothic MT" panose="020B0504020203020204" pitchFamily="34" charset="0"/>
                        </a:rPr>
                        <a:t>Current GPS coordinates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>
                          <a:latin typeface="News Gothic MT" panose="020B0504020203020204" pitchFamily="34" charset="0"/>
                        </a:rPr>
                        <a:t>Send a UDP packet into 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980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520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1942-0F16-72B1-F0E9-16179AFC6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RFM69HCW Radio API</a:t>
            </a: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14E69850-18E4-BEB9-7E15-63CA66B50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152911"/>
              </p:ext>
            </p:extLst>
          </p:nvPr>
        </p:nvGraphicFramePr>
        <p:xfrm>
          <a:off x="838200" y="1517968"/>
          <a:ext cx="10515600" cy="5060797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7342163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679603852"/>
                    </a:ext>
                  </a:extLst>
                </a:gridCol>
              </a:tblGrid>
              <a:tr h="516495">
                <a:tc>
                  <a:txBody>
                    <a:bodyPr/>
                    <a:lstStyle/>
                    <a:p>
                      <a:r>
                        <a:rPr lang="en-US" sz="2400" dirty="0"/>
                        <a:t>Function</a:t>
                      </a:r>
                      <a:endParaRPr lang="en-US" sz="2400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Purpose</a:t>
                      </a:r>
                      <a:endParaRPr lang="en-US" sz="2400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705984"/>
                  </a:ext>
                </a:extLst>
              </a:tr>
              <a:tr h="553537"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uint8_t RFM69_initialize(uint8_t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nodeID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, uint16_t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networkID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)</a:t>
                      </a:r>
                      <a:endParaRPr lang="en-US" sz="1400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ews Gothic MT" panose="020B0504020203020204" pitchFamily="34" charset="0"/>
                        </a:rPr>
                        <a:t>Configure RFM69HCW via SPI2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097764"/>
                  </a:ext>
                </a:extLst>
              </a:tr>
              <a:tr h="553537"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RFM69_handleReceivedPacket(uint8_t * packet)</a:t>
                      </a:r>
                      <a:endParaRPr lang="en-US" sz="1400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ews Gothic MT" panose="020B0504020203020204" pitchFamily="34" charset="0"/>
                        </a:rPr>
                        <a:t>Fetch a received packet from the RFM69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726767"/>
                  </a:ext>
                </a:extLst>
              </a:tr>
              <a:tr h="721379"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void RFM69_sendPacket(uint8_t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RFM_targetID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, uint8_t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packetType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, uint8_t* packet, uint8_t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packetSize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)</a:t>
                      </a:r>
                      <a:endParaRPr lang="en-US" sz="1400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ews Gothic MT" panose="020B0504020203020204" pitchFamily="34" charset="0"/>
                        </a:rPr>
                        <a:t>Send </a:t>
                      </a:r>
                      <a:r>
                        <a:rPr lang="en-US" sz="1400" dirty="0" err="1">
                          <a:latin typeface="News Gothic MT" panose="020B0504020203020204" pitchFamily="34" charset="0"/>
                        </a:rPr>
                        <a:t>packetSize</a:t>
                      </a:r>
                      <a:r>
                        <a:rPr lang="en-US" sz="1400" dirty="0">
                          <a:latin typeface="News Gothic MT" panose="020B0504020203020204" pitchFamily="34" charset="0"/>
                        </a:rPr>
                        <a:t> bytes of </a:t>
                      </a:r>
                      <a:r>
                        <a:rPr lang="en-US" sz="1400" dirty="0" err="1">
                          <a:latin typeface="News Gothic MT" panose="020B0504020203020204" pitchFamily="34" charset="0"/>
                        </a:rPr>
                        <a:t>packetType</a:t>
                      </a:r>
                      <a:r>
                        <a:rPr lang="en-US" sz="1400" dirty="0">
                          <a:latin typeface="News Gothic MT" panose="020B0504020203020204" pitchFamily="34" charset="0"/>
                        </a:rPr>
                        <a:t> packet to </a:t>
                      </a:r>
                      <a:r>
                        <a:rPr lang="en-US" sz="1400" dirty="0" err="1">
                          <a:latin typeface="News Gothic MT" panose="020B0504020203020204" pitchFamily="34" charset="0"/>
                        </a:rPr>
                        <a:t>RFM_targetID</a:t>
                      </a:r>
                      <a:endParaRPr lang="en-US" sz="1400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691538"/>
                  </a:ext>
                </a:extLst>
              </a:tr>
              <a:tr h="508787"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void RFM69_setMode(uint8_t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newMode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)</a:t>
                      </a:r>
                      <a:endParaRPr lang="en-US" sz="1400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ews Gothic MT" panose="020B0504020203020204" pitchFamily="34" charset="0"/>
                        </a:rPr>
                        <a:t>Set RFM69 mode: Send, Receive, Standby, Sleep </a:t>
                      </a:r>
                      <a:r>
                        <a:rPr lang="en-US" sz="1400" dirty="0" err="1">
                          <a:latin typeface="News Gothic MT" panose="020B0504020203020204" pitchFamily="34" charset="0"/>
                        </a:rPr>
                        <a:t>etc</a:t>
                      </a:r>
                      <a:endParaRPr lang="en-US" sz="1400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315302"/>
                  </a:ext>
                </a:extLst>
              </a:tr>
              <a:tr h="508787"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void RFM69_setPowerLevel(uint8_t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powerLevel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)</a:t>
                      </a:r>
                      <a:endParaRPr lang="en-US" sz="1400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ews Gothic MT" panose="020B0504020203020204" pitchFamily="34" charset="0"/>
                        </a:rPr>
                        <a:t>Set the transmit power level 0=min 31=max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612281"/>
                  </a:ext>
                </a:extLst>
              </a:tr>
              <a:tr h="553537">
                <a:tc>
                  <a:txBody>
                    <a:bodyPr/>
                    <a:lstStyle/>
                    <a:p>
                      <a:r>
                        <a:rPr lang="fr-FR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int16_t RFM69_readRSSI(uint8_t </a:t>
                      </a:r>
                      <a:r>
                        <a:rPr lang="fr-FR" sz="1600" b="0" i="0" kern="1200" dirty="0" err="1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forceTrigger</a:t>
                      </a:r>
                      <a:r>
                        <a:rPr lang="fr-FR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)</a:t>
                      </a:r>
                      <a:endParaRPr lang="en-US" sz="1400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ews Gothic MT" panose="020B0504020203020204" pitchFamily="34" charset="0"/>
                        </a:rPr>
                        <a:t>Read the received signal strength indicator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042285"/>
                  </a:ext>
                </a:extLst>
              </a:tr>
              <a:tr h="508787"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uint8_t RFM69_readReg(uint8_t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addr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)</a:t>
                      </a:r>
                      <a:endParaRPr lang="en-US" sz="1400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ews Gothic MT" panose="020B0504020203020204" pitchFamily="34" charset="0"/>
                        </a:rPr>
                        <a:t>Read the RFM69 register value at </a:t>
                      </a:r>
                      <a:r>
                        <a:rPr lang="en-US" sz="1400" dirty="0" err="1">
                          <a:latin typeface="News Gothic MT" panose="020B0504020203020204" pitchFamily="34" charset="0"/>
                        </a:rPr>
                        <a:t>addr</a:t>
                      </a:r>
                      <a:endParaRPr lang="en-US" sz="1400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117513"/>
                  </a:ext>
                </a:extLst>
              </a:tr>
              <a:tr h="508787"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void RFM69_writeReg(uint8_t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addr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, uint8_t value)</a:t>
                      </a:r>
                      <a:endParaRPr lang="en-US" sz="1400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News Gothic MT" panose="020B0504020203020204" pitchFamily="34" charset="0"/>
                        </a:rPr>
                        <a:t>Write value to RFM69 </a:t>
                      </a:r>
                      <a:r>
                        <a:rPr lang="en-US" sz="1400" dirty="0" err="1">
                          <a:latin typeface="News Gothic MT" panose="020B0504020203020204" pitchFamily="34" charset="0"/>
                        </a:rPr>
                        <a:t>addr</a:t>
                      </a:r>
                      <a:r>
                        <a:rPr lang="en-US" sz="1400" dirty="0">
                          <a:latin typeface="News Gothic MT" panose="020B0504020203020204" pitchFamily="34" charset="0"/>
                        </a:rPr>
                        <a:t>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638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5653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1DEC-6553-FDED-B61A-2E3642BC8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11275"/>
          </a:xfrm>
        </p:spPr>
        <p:txBody>
          <a:bodyPr/>
          <a:lstStyle/>
          <a:p>
            <a:r>
              <a:rPr lang="en-US" dirty="0"/>
              <a:t>SAM-M8Q GPS API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D184295-D703-4316-0482-6016DD17B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704643"/>
              </p:ext>
            </p:extLst>
          </p:nvPr>
        </p:nvGraphicFramePr>
        <p:xfrm>
          <a:off x="838200" y="1676400"/>
          <a:ext cx="10007600" cy="144780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5003800">
                  <a:extLst>
                    <a:ext uri="{9D8B030D-6E8A-4147-A177-3AD203B41FA5}">
                      <a16:colId xmlns:a16="http://schemas.microsoft.com/office/drawing/2014/main" val="1220460259"/>
                    </a:ext>
                  </a:extLst>
                </a:gridCol>
                <a:gridCol w="5003800">
                  <a:extLst>
                    <a:ext uri="{9D8B030D-6E8A-4147-A177-3AD203B41FA5}">
                      <a16:colId xmlns:a16="http://schemas.microsoft.com/office/drawing/2014/main" val="2443494523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r>
                        <a:rPr lang="en-US" dirty="0">
                          <a:latin typeface="News Gothic MT" panose="020B0504020203020204" pitchFamily="34" charset="0"/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News Gothic MT" panose="020B0504020203020204" pitchFamily="34" charset="0"/>
                        </a:rPr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14542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</a:rPr>
                        <a:t>uint8_t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</a:rPr>
                        <a:t>get_coord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</a:rPr>
                        <a:t>(char *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</a:rPr>
                        <a:t>lat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</a:rPr>
                        <a:t>, char *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</a:rPr>
                        <a:t>lon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</a:rPr>
                        <a:t>)</a:t>
                      </a:r>
                      <a:endParaRPr lang="en-US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News Gothic MT" panose="020B0504020203020204" pitchFamily="34" charset="0"/>
                        </a:rPr>
                        <a:t>Fetch the current latitude and longitude coordinates. Return 1 on success and 0 on failure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59889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71C79447-3EB6-90ED-50A5-11A72C069667}"/>
              </a:ext>
            </a:extLst>
          </p:cNvPr>
          <p:cNvSpPr txBox="1">
            <a:spLocks/>
          </p:cNvSpPr>
          <p:nvPr/>
        </p:nvSpPr>
        <p:spPr>
          <a:xfrm>
            <a:off x="838200" y="3286126"/>
            <a:ext cx="10515600" cy="1311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Sparkfun</a:t>
            </a:r>
            <a:r>
              <a:rPr lang="en-US" dirty="0"/>
              <a:t> Battery Babysitter API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742F720-F4AA-E621-F0AE-70610BDE7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383700"/>
              </p:ext>
            </p:extLst>
          </p:nvPr>
        </p:nvGraphicFramePr>
        <p:xfrm>
          <a:off x="838200" y="4733926"/>
          <a:ext cx="10007600" cy="11811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5003800">
                  <a:extLst>
                    <a:ext uri="{9D8B030D-6E8A-4147-A177-3AD203B41FA5}">
                      <a16:colId xmlns:a16="http://schemas.microsoft.com/office/drawing/2014/main" val="2533727689"/>
                    </a:ext>
                  </a:extLst>
                </a:gridCol>
                <a:gridCol w="5003800">
                  <a:extLst>
                    <a:ext uri="{9D8B030D-6E8A-4147-A177-3AD203B41FA5}">
                      <a16:colId xmlns:a16="http://schemas.microsoft.com/office/drawing/2014/main" val="2244077082"/>
                    </a:ext>
                  </a:extLst>
                </a:gridCol>
              </a:tblGrid>
              <a:tr h="541020">
                <a:tc>
                  <a:txBody>
                    <a:bodyPr/>
                    <a:lstStyle/>
                    <a:p>
                      <a:r>
                        <a:rPr lang="en-US" dirty="0">
                          <a:latin typeface="News Gothic MT" panose="020B0504020203020204" pitchFamily="34" charset="0"/>
                        </a:rPr>
                        <a:t>Function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News Gothic MT" panose="020B0504020203020204" pitchFamily="34" charset="0"/>
                        </a:rPr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737386"/>
                  </a:ext>
                </a:extLst>
              </a:tr>
              <a:tr h="54102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</a:rPr>
                        <a:t>uint16_t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</a:rPr>
                        <a:t>StateOfCharge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</a:rPr>
                        <a:t>(void)</a:t>
                      </a:r>
                      <a:endParaRPr lang="en-US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News Gothic MT" panose="020B0504020203020204" pitchFamily="34" charset="0"/>
                        </a:rPr>
                        <a:t>Return the current battery level as an unsigned 16-bit 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370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3873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EB683DA8-550D-8A64-A276-98018983B0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1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50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9755-A1BB-20F8-1357-88147504E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News Gothic MT" panose="020B0504020203020204" pitchFamily="34" charset="0"/>
              </a:rPr>
              <a:t>How is the network topology formed?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6D200F6-AC18-B323-B5C7-E52C4B4AA1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1638"/>
          <a:stretch/>
        </p:blipFill>
        <p:spPr>
          <a:xfrm>
            <a:off x="-40504" y="1690688"/>
            <a:ext cx="5904060" cy="4466524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76F1293-AF1E-12DB-F2DB-48B17AAE4B4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863556" y="1601942"/>
            <a:ext cx="6216084" cy="4644016"/>
          </a:xfrm>
        </p:spPr>
      </p:pic>
    </p:spTree>
    <p:extLst>
      <p:ext uri="{BB962C8B-B14F-4D97-AF65-F5344CB8AC3E}">
        <p14:creationId xmlns:p14="http://schemas.microsoft.com/office/powerpoint/2010/main" val="2621891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44997-CC82-4975-2FB8-E45A1B708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332176"/>
            <a:ext cx="5294716" cy="419364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FF8F396-41A9-C88B-ECB4-16347656D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817" y="1291259"/>
            <a:ext cx="5294715" cy="427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28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62EE7E-14DF-497D-AE08-F6623DB88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B53AF-4353-4A5A-A489-274E3EE71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259" y="891540"/>
            <a:ext cx="3507415" cy="13466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News Gothic MT" panose="020B0504020203020204" pitchFamily="34" charset="0"/>
              </a:rPr>
              <a:t>Design Challenges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BF0AC7-1F73-4A5E-882F-8C2A41F1A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7EFD04B2-A419-CF5E-4C45-2ABF009AA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05" y="1948239"/>
            <a:ext cx="3410537" cy="2685797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7" name="Picture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9D76257-3DD6-CF83-578A-683A269E92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t="30937" r="30889" b="20538"/>
          <a:stretch/>
        </p:blipFill>
        <p:spPr>
          <a:xfrm>
            <a:off x="4362600" y="1073079"/>
            <a:ext cx="2959508" cy="2218059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5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BDA68A2-BA47-DAB2-4E74-620A9C3BE7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97" t="31546" r="12313" b="44871"/>
          <a:stretch/>
        </p:blipFill>
        <p:spPr>
          <a:xfrm>
            <a:off x="4332176" y="3765691"/>
            <a:ext cx="2989932" cy="2019230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B2281-9102-52CB-E884-1DDE30271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259" y="2399100"/>
            <a:ext cx="3507415" cy="3645083"/>
          </a:xfrm>
        </p:spPr>
        <p:txBody>
          <a:bodyPr>
            <a:normAutofit/>
          </a:bodyPr>
          <a:lstStyle/>
          <a:p>
            <a:pPr>
              <a:buFont typeface="Arial" panose="020B0602020104020603" pitchFamily="34" charset="0"/>
              <a:buChar char="•"/>
            </a:pPr>
            <a:r>
              <a:rPr lang="en-US" sz="2000" dirty="0">
                <a:latin typeface="News Gothic MT" panose="020B0504020203020204" pitchFamily="34" charset="0"/>
              </a:rPr>
              <a:t>Extra clock signal during SPI transmissions</a:t>
            </a:r>
          </a:p>
          <a:p>
            <a:pPr>
              <a:buFont typeface="Arial" panose="020B0602020104020603" pitchFamily="34" charset="0"/>
              <a:buChar char="•"/>
            </a:pPr>
            <a:r>
              <a:rPr lang="en-US" sz="2000" dirty="0">
                <a:latin typeface="News Gothic MT" panose="020B0504020203020204" pitchFamily="34" charset="0"/>
              </a:rPr>
              <a:t>RFM69HCW interface</a:t>
            </a:r>
          </a:p>
          <a:p>
            <a:pPr>
              <a:buFont typeface="Arial" panose="020B0602020104020603" pitchFamily="34" charset="0"/>
              <a:buChar char="•"/>
            </a:pPr>
            <a:r>
              <a:rPr lang="en-US" sz="2000" dirty="0">
                <a:latin typeface="News Gothic MT" panose="020B0504020203020204" pitchFamily="34" charset="0"/>
              </a:rPr>
              <a:t>UART Clock</a:t>
            </a:r>
          </a:p>
          <a:p>
            <a:pPr>
              <a:buFont typeface="Arial" panose="020B0602020104020603" pitchFamily="34" charset="0"/>
              <a:buChar char="•"/>
            </a:pPr>
            <a:r>
              <a:rPr lang="en-US" sz="2000" dirty="0">
                <a:latin typeface="News Gothic MT" panose="020B0504020203020204" pitchFamily="34" charset="0"/>
              </a:rPr>
              <a:t>RFM69 Antenna Trace</a:t>
            </a:r>
          </a:p>
          <a:p>
            <a:pPr>
              <a:buFont typeface="Arial" panose="020B0602020104020603" pitchFamily="34" charset="0"/>
              <a:buChar char="•"/>
            </a:pPr>
            <a:r>
              <a:rPr lang="en-US" sz="2000" dirty="0">
                <a:latin typeface="News Gothic MT" panose="020B0504020203020204" pitchFamily="34" charset="0"/>
              </a:rPr>
              <a:t>GPS I2C bridge</a:t>
            </a:r>
          </a:p>
          <a:p>
            <a:pPr>
              <a:buFont typeface="Arial" panose="020B0602020104020603" pitchFamily="34" charset="0"/>
              <a:buChar char="•"/>
            </a:pPr>
            <a:r>
              <a:rPr lang="en-US" sz="2000" dirty="0">
                <a:latin typeface="News Gothic MT" panose="020B0504020203020204" pitchFamily="34" charset="0"/>
              </a:rPr>
              <a:t>Packaging Design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347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AF92D-90F2-6884-3CC6-0213B6060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News Gothic MT" panose="020B0504020203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08009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person&#10;&#10;Description automatically generated">
            <a:extLst>
              <a:ext uri="{FF2B5EF4-FFF2-40B4-BE49-F238E27FC236}">
                <a16:creationId xmlns:a16="http://schemas.microsoft.com/office/drawing/2014/main" id="{21677556-7B1B-3D27-6AAC-49B9DE7F2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25"/>
          <a:stretch/>
        </p:blipFill>
        <p:spPr>
          <a:xfrm rot="5400000">
            <a:off x="-381000" y="381000"/>
            <a:ext cx="6858000" cy="6096000"/>
          </a:xfrm>
          <a:prstGeom prst="rect">
            <a:avLst/>
          </a:prstGeom>
        </p:spPr>
      </p:pic>
      <p:pic>
        <p:nvPicPr>
          <p:cNvPr id="7" name="Picture 6" descr="A picture containing ground, tree, outdoor, dirt&#10;&#10;Description automatically generated">
            <a:extLst>
              <a:ext uri="{FF2B5EF4-FFF2-40B4-BE49-F238E27FC236}">
                <a16:creationId xmlns:a16="http://schemas.microsoft.com/office/drawing/2014/main" id="{9647D008-BAD3-6CE3-37EE-9982A0C430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9" r="26055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BBFFF-ADC8-93E6-DC63-F5A0676B2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858" y="2761554"/>
            <a:ext cx="3618284" cy="134572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rgbClr val="080808"/>
                </a:solidFill>
                <a:latin typeface="News Gothic MT" panose="020B0504020203020204" pitchFamily="34" charset="0"/>
              </a:rPr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2991194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CB8BD-13AF-5CD2-69F6-AD1A1C487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ews Gothic MT" panose="020B0504020203020204" pitchFamily="34" charset="0"/>
              </a:rPr>
              <a:t>Hardware 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41EDAA-CBFB-3E49-C35A-2C35722EC5F2}"/>
              </a:ext>
            </a:extLst>
          </p:cNvPr>
          <p:cNvSpPr/>
          <p:nvPr/>
        </p:nvSpPr>
        <p:spPr>
          <a:xfrm>
            <a:off x="1110281" y="2738455"/>
            <a:ext cx="1299882" cy="1086970"/>
          </a:xfrm>
          <a:prstGeom prst="rect">
            <a:avLst/>
          </a:prstGeom>
          <a:solidFill>
            <a:srgbClr val="C00000"/>
          </a:solidFill>
          <a:ln w="15875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SparkFun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Battery babysitter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5B4556C-E30A-C74C-8AFD-BE6805BBE5D4}"/>
              </a:ext>
            </a:extLst>
          </p:cNvPr>
          <p:cNvSpPr/>
          <p:nvPr/>
        </p:nvSpPr>
        <p:spPr>
          <a:xfrm>
            <a:off x="2509826" y="3275510"/>
            <a:ext cx="448235" cy="156880"/>
          </a:xfrm>
          <a:prstGeom prst="rightArrow">
            <a:avLst/>
          </a:prstGeom>
          <a:solidFill>
            <a:srgbClr val="1CADE4">
              <a:lumMod val="75000"/>
            </a:srgbClr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400D27-9936-4605-F376-1C073A209013}"/>
              </a:ext>
            </a:extLst>
          </p:cNvPr>
          <p:cNvSpPr/>
          <p:nvPr/>
        </p:nvSpPr>
        <p:spPr>
          <a:xfrm>
            <a:off x="3062905" y="3111052"/>
            <a:ext cx="705971" cy="717176"/>
          </a:xfrm>
          <a:prstGeom prst="rect">
            <a:avLst/>
          </a:prstGeom>
          <a:solidFill>
            <a:srgbClr val="267433"/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S9V11F3S5C3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8AC2D-A5A5-D9C9-E18D-72E5CA5CF88D}"/>
              </a:ext>
            </a:extLst>
          </p:cNvPr>
          <p:cNvSpPr txBox="1"/>
          <p:nvPr/>
        </p:nvSpPr>
        <p:spPr>
          <a:xfrm>
            <a:off x="2672378" y="2653292"/>
            <a:ext cx="166743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1100">
                <a:solidFill>
                  <a:prstClr val="black"/>
                </a:solidFill>
                <a:latin typeface="Tw Cen MT" panose="020B0602020104020603"/>
              </a:rPr>
              <a:t>3.3V Step-Up/Step-Down Voltage Regulator</a:t>
            </a:r>
          </a:p>
          <a:p>
            <a:pPr defTabSz="457200"/>
            <a:endParaRPr lang="en-US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ED1E00C-F64C-5B27-9D64-9ADC6718D62D}"/>
              </a:ext>
            </a:extLst>
          </p:cNvPr>
          <p:cNvSpPr/>
          <p:nvPr/>
        </p:nvSpPr>
        <p:spPr>
          <a:xfrm>
            <a:off x="1286772" y="4187219"/>
            <a:ext cx="941293" cy="582706"/>
          </a:xfrm>
          <a:prstGeom prst="can">
            <a:avLst/>
          </a:prstGeom>
          <a:solidFill>
            <a:sysClr val="window" lastClr="FFFFFF">
              <a:lumMod val="65000"/>
            </a:sysClr>
          </a:solidFill>
          <a:ln w="15875" cap="flat" cmpd="sng" algn="ctr">
            <a:solidFill>
              <a:srgbClr val="26743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Battery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C6150F-046A-1A14-8417-A9F7C5B9F762}"/>
              </a:ext>
            </a:extLst>
          </p:cNvPr>
          <p:cNvCxnSpPr/>
          <p:nvPr/>
        </p:nvCxnSpPr>
        <p:spPr>
          <a:xfrm flipH="1" flipV="1">
            <a:off x="1750135" y="3904990"/>
            <a:ext cx="4482" cy="183776"/>
          </a:xfrm>
          <a:prstGeom prst="straightConnector1">
            <a:avLst/>
          </a:prstGeom>
          <a:noFill/>
          <a:ln w="9525" cap="flat" cmpd="sng" algn="ctr">
            <a:solidFill>
              <a:srgbClr val="1CADE4"/>
            </a:solidFill>
            <a:prstDash val="soli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90D474-36CC-66A1-AAB4-784E0AEE234F}"/>
              </a:ext>
            </a:extLst>
          </p:cNvPr>
          <p:cNvCxnSpPr>
            <a:cxnSpLocks/>
          </p:cNvCxnSpPr>
          <p:nvPr/>
        </p:nvCxnSpPr>
        <p:spPr>
          <a:xfrm flipH="1" flipV="1">
            <a:off x="1918223" y="3904990"/>
            <a:ext cx="4482" cy="183776"/>
          </a:xfrm>
          <a:prstGeom prst="straightConnector1">
            <a:avLst/>
          </a:prstGeom>
          <a:noFill/>
          <a:ln w="9525" cap="flat" cmpd="sng" algn="ctr">
            <a:solidFill>
              <a:srgbClr val="1CADE4"/>
            </a:solidFill>
            <a:prstDash val="soli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43934A-715C-CFEC-F373-D64DAC55DCC4}"/>
              </a:ext>
            </a:extLst>
          </p:cNvPr>
          <p:cNvCxnSpPr>
            <a:cxnSpLocks/>
          </p:cNvCxnSpPr>
          <p:nvPr/>
        </p:nvCxnSpPr>
        <p:spPr>
          <a:xfrm flipH="1" flipV="1">
            <a:off x="1548428" y="3904989"/>
            <a:ext cx="4482" cy="183776"/>
          </a:xfrm>
          <a:prstGeom prst="straightConnector1">
            <a:avLst/>
          </a:prstGeom>
          <a:noFill/>
          <a:ln w="9525" cap="flat" cmpd="sng" algn="ctr">
            <a:solidFill>
              <a:srgbClr val="1CADE4"/>
            </a:solidFill>
            <a:prstDash val="soli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35270E-9594-B57F-DF58-849E829853CF}"/>
              </a:ext>
            </a:extLst>
          </p:cNvPr>
          <p:cNvSpPr txBox="1"/>
          <p:nvPr/>
        </p:nvSpPr>
        <p:spPr>
          <a:xfrm>
            <a:off x="2226945" y="4348182"/>
            <a:ext cx="126402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1100" dirty="0">
                <a:solidFill>
                  <a:prstClr val="black"/>
                </a:solidFill>
                <a:latin typeface="Tw Cen MT" panose="020B0602020104020603"/>
              </a:rPr>
              <a:t>3.7V LiPo Battery 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106C089-96BA-57F7-901C-F9269C4A43B7}"/>
              </a:ext>
            </a:extLst>
          </p:cNvPr>
          <p:cNvSpPr/>
          <p:nvPr/>
        </p:nvSpPr>
        <p:spPr>
          <a:xfrm>
            <a:off x="953397" y="2480722"/>
            <a:ext cx="3428998" cy="2409264"/>
          </a:xfrm>
          <a:prstGeom prst="roundRect">
            <a:avLst/>
          </a:prstGeom>
          <a:noFill/>
          <a:ln w="15875" cap="flat" cmpd="sng" algn="ctr">
            <a:solidFill>
              <a:srgbClr val="FF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CF5EF6D-1BF9-FB18-6F67-F59E2A259083}"/>
              </a:ext>
            </a:extLst>
          </p:cNvPr>
          <p:cNvSpPr/>
          <p:nvPr/>
        </p:nvSpPr>
        <p:spPr>
          <a:xfrm>
            <a:off x="4605151" y="3447162"/>
            <a:ext cx="1728252" cy="499570"/>
          </a:xfrm>
          <a:prstGeom prst="rightArrow">
            <a:avLst/>
          </a:prstGeom>
          <a:solidFill>
            <a:srgbClr val="1CADE4"/>
          </a:solidFill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6303D9-9DF7-C0D3-4DC6-74F7E2C91B7C}"/>
              </a:ext>
            </a:extLst>
          </p:cNvPr>
          <p:cNvSpPr/>
          <p:nvPr/>
        </p:nvSpPr>
        <p:spPr>
          <a:xfrm>
            <a:off x="6811280" y="3695992"/>
            <a:ext cx="918882" cy="918882"/>
          </a:xfrm>
          <a:prstGeom prst="rect">
            <a:avLst/>
          </a:prstGeom>
          <a:solidFill>
            <a:srgbClr val="000000"/>
          </a:solidFill>
          <a:ln w="158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STM32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C1438C-70B5-55FC-DA08-8A1390FC03F9}"/>
              </a:ext>
            </a:extLst>
          </p:cNvPr>
          <p:cNvSpPr/>
          <p:nvPr/>
        </p:nvSpPr>
        <p:spPr>
          <a:xfrm>
            <a:off x="7111038" y="936545"/>
            <a:ext cx="1243852" cy="829235"/>
          </a:xfrm>
          <a:prstGeom prst="rect">
            <a:avLst/>
          </a:prstGeom>
          <a:solidFill>
            <a:srgbClr val="1CADE4">
              <a:lumMod val="75000"/>
            </a:srgbClr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HM-19 Bluetooth module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9C3AD9-7C92-4056-4341-FC7EECB4E790}"/>
              </a:ext>
            </a:extLst>
          </p:cNvPr>
          <p:cNvSpPr/>
          <p:nvPr/>
        </p:nvSpPr>
        <p:spPr>
          <a:xfrm>
            <a:off x="8859827" y="1368495"/>
            <a:ext cx="1557617" cy="974912"/>
          </a:xfrm>
          <a:prstGeom prst="rect">
            <a:avLst/>
          </a:prstGeom>
          <a:solidFill>
            <a:srgbClr val="42BA97">
              <a:lumMod val="75000"/>
            </a:srgbClr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RFM69HCW Radio module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C429A0-75F6-59BD-272C-C8AB48A74302}"/>
              </a:ext>
            </a:extLst>
          </p:cNvPr>
          <p:cNvSpPr/>
          <p:nvPr/>
        </p:nvSpPr>
        <p:spPr>
          <a:xfrm>
            <a:off x="9417834" y="2780902"/>
            <a:ext cx="1338131" cy="1104899"/>
          </a:xfrm>
          <a:prstGeom prst="rect">
            <a:avLst/>
          </a:prstGeom>
          <a:solidFill>
            <a:srgbClr val="D19B23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SAM-M8Q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GPS module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7C7036-87F1-F966-A9C3-E339E224E186}"/>
              </a:ext>
            </a:extLst>
          </p:cNvPr>
          <p:cNvSpPr/>
          <p:nvPr/>
        </p:nvSpPr>
        <p:spPr>
          <a:xfrm>
            <a:off x="9239649" y="4148951"/>
            <a:ext cx="1557617" cy="974912"/>
          </a:xfrm>
          <a:prstGeom prst="rect">
            <a:avLst/>
          </a:prstGeom>
          <a:solidFill>
            <a:srgbClr val="C00000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LCD screen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D6C31B-A3ED-9549-CF61-FF36CA31CA0A}"/>
              </a:ext>
            </a:extLst>
          </p:cNvPr>
          <p:cNvSpPr txBox="1"/>
          <p:nvPr/>
        </p:nvSpPr>
        <p:spPr>
          <a:xfrm>
            <a:off x="6795591" y="2375010"/>
            <a:ext cx="7597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1400" dirty="0">
                <a:solidFill>
                  <a:prstClr val="black"/>
                </a:solidFill>
                <a:latin typeface="Tw Cen MT" panose="020B0602020104020603"/>
              </a:rPr>
              <a:t>UART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C1091B-FE0D-B788-BB5B-8720F1460F3B}"/>
              </a:ext>
            </a:extLst>
          </p:cNvPr>
          <p:cNvSpPr txBox="1"/>
          <p:nvPr/>
        </p:nvSpPr>
        <p:spPr>
          <a:xfrm>
            <a:off x="7825816" y="2177381"/>
            <a:ext cx="11542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1400" dirty="0">
                <a:solidFill>
                  <a:prstClr val="black"/>
                </a:solidFill>
                <a:latin typeface="Tw Cen MT" panose="020B0602020104020603"/>
              </a:rPr>
              <a:t>SPI2</a:t>
            </a:r>
            <a:r>
              <a:rPr lang="en-US" dirty="0">
                <a:solidFill>
                  <a:prstClr val="black"/>
                </a:solidFill>
                <a:latin typeface="Tw Cen MT" panose="020B0602020104020603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Tw Cen MT" panose="020B0602020104020603"/>
              </a:rPr>
              <a:t>Full Duplex </a:t>
            </a:r>
            <a:endParaRPr lang="en-US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3668B7-9017-DD0F-B19E-FFF118FBA68E}"/>
              </a:ext>
            </a:extLst>
          </p:cNvPr>
          <p:cNvSpPr txBox="1"/>
          <p:nvPr/>
        </p:nvSpPr>
        <p:spPr>
          <a:xfrm>
            <a:off x="8380882" y="3388449"/>
            <a:ext cx="7597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1400" dirty="0">
                <a:solidFill>
                  <a:prstClr val="black"/>
                </a:solidFill>
                <a:latin typeface="Tw Cen MT" panose="020B0602020104020603"/>
              </a:rPr>
              <a:t>I2C1 </a:t>
            </a:r>
            <a:endParaRPr lang="en-US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6500F4-D766-A413-21A0-408990D107B2}"/>
              </a:ext>
            </a:extLst>
          </p:cNvPr>
          <p:cNvSpPr txBox="1"/>
          <p:nvPr/>
        </p:nvSpPr>
        <p:spPr>
          <a:xfrm>
            <a:off x="8112728" y="4405337"/>
            <a:ext cx="128512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1400" dirty="0">
                <a:solidFill>
                  <a:prstClr val="black"/>
                </a:solidFill>
                <a:latin typeface="Tw Cen MT" panose="020B0602020104020603"/>
              </a:rPr>
              <a:t>SPI1 Half Duplex </a:t>
            </a:r>
            <a:endParaRPr lang="en-US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028690-9696-60CE-94C0-12CAE7383509}"/>
              </a:ext>
            </a:extLst>
          </p:cNvPr>
          <p:cNvSpPr txBox="1"/>
          <p:nvPr/>
        </p:nvSpPr>
        <p:spPr>
          <a:xfrm>
            <a:off x="5031551" y="4214933"/>
            <a:ext cx="68390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1400" dirty="0">
                <a:solidFill>
                  <a:prstClr val="black"/>
                </a:solidFill>
                <a:latin typeface="Tw Cen MT" panose="020B0602020104020603"/>
              </a:rPr>
              <a:t>I2C1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D2CF4DE-54C1-D9C6-E06A-4B9436A99EE7}"/>
              </a:ext>
            </a:extLst>
          </p:cNvPr>
          <p:cNvSpPr/>
          <p:nvPr/>
        </p:nvSpPr>
        <p:spPr>
          <a:xfrm>
            <a:off x="6606879" y="365126"/>
            <a:ext cx="5024606" cy="6415300"/>
          </a:xfrm>
          <a:prstGeom prst="roundRect">
            <a:avLst/>
          </a:prstGeom>
          <a:noFill/>
          <a:ln w="15875" cap="flat" cmpd="sng" algn="ctr">
            <a:solidFill>
              <a:srgbClr val="1CADE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B5AF66-9012-7C99-1ADD-763E36D473E4}"/>
              </a:ext>
            </a:extLst>
          </p:cNvPr>
          <p:cNvSpPr txBox="1"/>
          <p:nvPr/>
        </p:nvSpPr>
        <p:spPr>
          <a:xfrm>
            <a:off x="9838203" y="6344064"/>
            <a:ext cx="18355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Tw Cen MT" panose="020B0602020104020603"/>
              </a:rPr>
              <a:t>Modules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37BB892-7509-EFD1-2ED3-A859C3CFF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350" y="5293590"/>
            <a:ext cx="1930483" cy="1447863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FFA5A012-6ED8-ACA1-0B70-E18970C018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509826" y="3760641"/>
            <a:ext cx="4301454" cy="394792"/>
          </a:xfrm>
          <a:prstGeom prst="bentConnector3">
            <a:avLst>
              <a:gd name="adj1" fmla="val 1008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9677D20-5998-99D8-3971-FEC1C8F66DD9}"/>
              </a:ext>
            </a:extLst>
          </p:cNvPr>
          <p:cNvCxnSpPr>
            <a:cxnSpLocks/>
          </p:cNvCxnSpPr>
          <p:nvPr/>
        </p:nvCxnSpPr>
        <p:spPr>
          <a:xfrm flipH="1" flipV="1">
            <a:off x="7487350" y="4769925"/>
            <a:ext cx="608238" cy="158135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E125AF1-6A80-7CA8-CF83-C72B172FE456}"/>
              </a:ext>
            </a:extLst>
          </p:cNvPr>
          <p:cNvCxnSpPr/>
          <p:nvPr/>
        </p:nvCxnSpPr>
        <p:spPr>
          <a:xfrm flipV="1">
            <a:off x="7945295" y="3639546"/>
            <a:ext cx="1285127" cy="26544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1D37AB2-179D-FC18-4BD8-0D00A839C0C9}"/>
              </a:ext>
            </a:extLst>
          </p:cNvPr>
          <p:cNvCxnSpPr/>
          <p:nvPr/>
        </p:nvCxnSpPr>
        <p:spPr>
          <a:xfrm flipV="1">
            <a:off x="7892982" y="2511729"/>
            <a:ext cx="884433" cy="103206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43152A-18CF-9B57-D6D2-1C801CEC8990}"/>
              </a:ext>
            </a:extLst>
          </p:cNvPr>
          <p:cNvCxnSpPr/>
          <p:nvPr/>
        </p:nvCxnSpPr>
        <p:spPr>
          <a:xfrm>
            <a:off x="7364087" y="1855951"/>
            <a:ext cx="0" cy="168638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EF513B0-263B-112A-3CC4-E640ABCA77A0}"/>
              </a:ext>
            </a:extLst>
          </p:cNvPr>
          <p:cNvSpPr txBox="1"/>
          <p:nvPr/>
        </p:nvSpPr>
        <p:spPr>
          <a:xfrm>
            <a:off x="4613290" y="3239470"/>
            <a:ext cx="15108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457200"/>
            <a:r>
              <a:rPr lang="en-US" dirty="0">
                <a:solidFill>
                  <a:prstClr val="black"/>
                </a:solidFill>
                <a:latin typeface="Tw Cen MT" panose="020B0602020104020603"/>
              </a:rPr>
              <a:t>Power Supply</a:t>
            </a:r>
          </a:p>
          <a:p>
            <a:pPr algn="ctr" defTabSz="457200"/>
            <a:r>
              <a:rPr lang="en-US" dirty="0">
                <a:solidFill>
                  <a:prstClr val="black"/>
                </a:solidFill>
                <a:latin typeface="Tw Cen MT" panose="020B0602020104020603"/>
              </a:rPr>
              <a:t>3.3 V 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DFFEC74-AA20-1A8B-5975-9488A19FE673}"/>
              </a:ext>
            </a:extLst>
          </p:cNvPr>
          <p:cNvCxnSpPr/>
          <p:nvPr/>
        </p:nvCxnSpPr>
        <p:spPr>
          <a:xfrm>
            <a:off x="7945295" y="4348182"/>
            <a:ext cx="103472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8475526-32C9-1F43-E9A5-1A7CC2B1BB5B}"/>
              </a:ext>
            </a:extLst>
          </p:cNvPr>
          <p:cNvSpPr txBox="1"/>
          <p:nvPr/>
        </p:nvSpPr>
        <p:spPr>
          <a:xfrm>
            <a:off x="6912788" y="5458859"/>
            <a:ext cx="128512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457200"/>
            <a:r>
              <a:rPr lang="en-US" sz="1400" dirty="0">
                <a:solidFill>
                  <a:prstClr val="black"/>
                </a:solidFill>
                <a:latin typeface="Tw Cen MT" panose="020B0602020104020603"/>
              </a:rPr>
              <a:t>Push Button Interrupt</a:t>
            </a:r>
            <a:endParaRPr lang="en-US" dirty="0">
              <a:solidFill>
                <a:prstClr val="black"/>
              </a:solidFill>
              <a:latin typeface="Tw Cen MT" panose="020B0602020104020603"/>
            </a:endParaRPr>
          </a:p>
        </p:txBody>
      </p:sp>
    </p:spTree>
    <p:extLst>
      <p:ext uri="{BB962C8B-B14F-4D97-AF65-F5344CB8AC3E}">
        <p14:creationId xmlns:p14="http://schemas.microsoft.com/office/powerpoint/2010/main" val="210954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pic>
        <p:nvPicPr>
          <p:cNvPr id="8" name="Picture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647139C-4703-B408-A820-2C526FABB5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1" t="25212" r="10843" b="18117"/>
          <a:stretch/>
        </p:blipFill>
        <p:spPr>
          <a:xfrm>
            <a:off x="5116513" y="685800"/>
            <a:ext cx="6281738" cy="3541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8D886C-9C85-5E2C-0AC6-36BA48330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967" y="4281349"/>
            <a:ext cx="3262313" cy="1501775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3207FAC-42A7-7C54-1D10-20521B0C59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1"/>
          <a:stretch/>
        </p:blipFill>
        <p:spPr>
          <a:xfrm rot="5400000">
            <a:off x="5076328" y="4361656"/>
            <a:ext cx="1501775" cy="1357313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C9530F0-590E-839B-5A5B-43E38F130F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4" r="4614"/>
          <a:stretch/>
        </p:blipFill>
        <p:spPr>
          <a:xfrm rot="5400000">
            <a:off x="9877426" y="4262300"/>
            <a:ext cx="1501775" cy="1539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3B460B-44FF-5C0A-A88D-C4E9F6CBD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Prototyping &amp; PCB Design</a:t>
            </a:r>
          </a:p>
        </p:txBody>
      </p:sp>
    </p:spTree>
    <p:extLst>
      <p:ext uri="{BB962C8B-B14F-4D97-AF65-F5344CB8AC3E}">
        <p14:creationId xmlns:p14="http://schemas.microsoft.com/office/powerpoint/2010/main" val="493155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7A06-2883-7AA5-9B23-2CD574F5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ews Gothic MT" panose="020B0504020203020204" pitchFamily="34" charset="0"/>
              </a:rPr>
              <a:t>Firmware Development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F4A71-CF65-FC7A-F6EF-EC8BC75927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931160" cy="3640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News Gothic MT" panose="020B0504020203020204" pitchFamily="34" charset="0"/>
              </a:rPr>
              <a:t>SPI2</a:t>
            </a:r>
          </a:p>
          <a:p>
            <a:pPr>
              <a:lnSpc>
                <a:spcPct val="50000"/>
              </a:lnSpc>
              <a:buFont typeface="News Gothic MT" panose="020B0504020203020204" pitchFamily="34" charset="0"/>
              <a:buChar char="–"/>
            </a:pPr>
            <a:r>
              <a:rPr lang="en-US" sz="1600" dirty="0">
                <a:latin typeface="News Gothic MT" panose="020B0504020203020204" pitchFamily="34" charset="0"/>
              </a:rPr>
              <a:t>RFM69 Radio</a:t>
            </a:r>
          </a:p>
          <a:p>
            <a:pPr>
              <a:lnSpc>
                <a:spcPct val="50000"/>
              </a:lnSpc>
              <a:buFont typeface="News Gothic MT" panose="020B0504020203020204" pitchFamily="34" charset="0"/>
              <a:buChar char="–"/>
            </a:pPr>
            <a:r>
              <a:rPr lang="en-US" sz="1600" dirty="0">
                <a:latin typeface="News Gothic MT" panose="020B0504020203020204" pitchFamily="34" charset="0"/>
              </a:rPr>
              <a:t>4 MHz clock</a:t>
            </a:r>
          </a:p>
          <a:p>
            <a:pPr>
              <a:lnSpc>
                <a:spcPct val="50000"/>
              </a:lnSpc>
              <a:buFont typeface="News Gothic MT" panose="020B0504020203020204" pitchFamily="34" charset="0"/>
              <a:buChar char="–"/>
            </a:pPr>
            <a:r>
              <a:rPr lang="en-US" sz="1600" dirty="0">
                <a:latin typeface="News Gothic MT" panose="020B0504020203020204" pitchFamily="34" charset="0"/>
              </a:rPr>
              <a:t>Full Duplex</a:t>
            </a:r>
          </a:p>
          <a:p>
            <a:pPr>
              <a:lnSpc>
                <a:spcPct val="50000"/>
              </a:lnSpc>
              <a:buFont typeface="News Gothic MT" panose="020B0504020203020204" pitchFamily="34" charset="0"/>
              <a:buChar char="–"/>
            </a:pPr>
            <a:r>
              <a:rPr lang="en-US" sz="1600" dirty="0">
                <a:latin typeface="News Gothic MT" panose="020B0504020203020204" pitchFamily="34" charset="0"/>
              </a:rPr>
              <a:t>8-bit mode</a:t>
            </a:r>
          </a:p>
          <a:p>
            <a:pPr marL="0" indent="0">
              <a:lnSpc>
                <a:spcPct val="50000"/>
              </a:lnSpc>
              <a:buNone/>
            </a:pPr>
            <a:endParaRPr lang="en-US" sz="1600" dirty="0">
              <a:latin typeface="News Gothic MT" panose="020B050402020302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News Gothic MT" panose="020B0504020203020204" pitchFamily="34" charset="0"/>
              </a:rPr>
              <a:t>SPI1</a:t>
            </a:r>
          </a:p>
          <a:p>
            <a:pPr>
              <a:lnSpc>
                <a:spcPct val="50000"/>
              </a:lnSpc>
              <a:buFont typeface="News Gothic MT" panose="020B0504020203020204" pitchFamily="34" charset="0"/>
              <a:buChar char="–"/>
            </a:pPr>
            <a:r>
              <a:rPr lang="en-US" sz="1600" dirty="0">
                <a:latin typeface="News Gothic MT" panose="020B0504020203020204" pitchFamily="34" charset="0"/>
              </a:rPr>
              <a:t>MP2202 TFT Display</a:t>
            </a:r>
          </a:p>
          <a:p>
            <a:pPr>
              <a:lnSpc>
                <a:spcPct val="50000"/>
              </a:lnSpc>
              <a:buFont typeface="News Gothic MT" panose="020B0504020203020204" pitchFamily="34" charset="0"/>
              <a:buChar char="–"/>
            </a:pPr>
            <a:r>
              <a:rPr lang="en-US" sz="1600" dirty="0">
                <a:latin typeface="News Gothic MT" panose="020B0504020203020204" pitchFamily="34" charset="0"/>
              </a:rPr>
              <a:t>4 MHz clock</a:t>
            </a:r>
          </a:p>
          <a:p>
            <a:pPr>
              <a:lnSpc>
                <a:spcPct val="50000"/>
              </a:lnSpc>
              <a:buFont typeface="News Gothic MT" panose="020B0504020203020204" pitchFamily="34" charset="0"/>
              <a:buChar char="–"/>
            </a:pPr>
            <a:r>
              <a:rPr lang="en-US" sz="1600" dirty="0">
                <a:latin typeface="News Gothic MT" panose="020B0504020203020204" pitchFamily="34" charset="0"/>
              </a:rPr>
              <a:t>Half Duplex</a:t>
            </a:r>
          </a:p>
          <a:p>
            <a:pPr>
              <a:lnSpc>
                <a:spcPct val="50000"/>
              </a:lnSpc>
              <a:buFont typeface="News Gothic MT" panose="020B0504020203020204" pitchFamily="34" charset="0"/>
              <a:buChar char="–"/>
            </a:pPr>
            <a:r>
              <a:rPr lang="en-US" sz="1600" dirty="0">
                <a:latin typeface="News Gothic MT" panose="020B0504020203020204" pitchFamily="34" charset="0"/>
              </a:rPr>
              <a:t>8/16-bit mode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CD116-3DA4-28EA-EA8A-3EF905374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18280" y="1825625"/>
            <a:ext cx="3327400" cy="3792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News Gothic MT" panose="020B0504020203020204" pitchFamily="34" charset="0"/>
              </a:rPr>
              <a:t>I2C1</a:t>
            </a:r>
          </a:p>
          <a:p>
            <a:pPr>
              <a:lnSpc>
                <a:spcPct val="50000"/>
              </a:lnSpc>
              <a:buFont typeface="News Gothic MT" panose="020B0504020203020204" pitchFamily="34" charset="0"/>
              <a:buChar char="–"/>
            </a:pPr>
            <a:r>
              <a:rPr lang="en-US" sz="1600" dirty="0">
                <a:latin typeface="News Gothic MT" panose="020B0504020203020204" pitchFamily="34" charset="0"/>
              </a:rPr>
              <a:t>SAM-M8Q GPS &amp; Babysitter</a:t>
            </a:r>
          </a:p>
          <a:p>
            <a:pPr>
              <a:lnSpc>
                <a:spcPct val="50000"/>
              </a:lnSpc>
              <a:buFont typeface="News Gothic MT" panose="020B0504020203020204" pitchFamily="34" charset="0"/>
              <a:buChar char="–"/>
            </a:pPr>
            <a:r>
              <a:rPr lang="en-US" sz="1600" dirty="0">
                <a:latin typeface="News Gothic MT" panose="020B0504020203020204" pitchFamily="34" charset="0"/>
              </a:rPr>
              <a:t>Fast Mode 400k bits/s</a:t>
            </a:r>
          </a:p>
          <a:p>
            <a:pPr>
              <a:lnSpc>
                <a:spcPct val="50000"/>
              </a:lnSpc>
              <a:buFont typeface="News Gothic MT" panose="020B0504020203020204" pitchFamily="34" charset="0"/>
              <a:buChar char="–"/>
            </a:pPr>
            <a:r>
              <a:rPr lang="en-US" sz="1600" dirty="0">
                <a:latin typeface="News Gothic MT" panose="020B0504020203020204" pitchFamily="34" charset="0"/>
              </a:rPr>
              <a:t>Shared bus</a:t>
            </a:r>
          </a:p>
          <a:p>
            <a:pPr>
              <a:lnSpc>
                <a:spcPct val="50000"/>
              </a:lnSpc>
              <a:buFont typeface="News Gothic MT" panose="020B0504020203020204" pitchFamily="34" charset="0"/>
              <a:buChar char="–"/>
            </a:pPr>
            <a:endParaRPr lang="en-US" sz="1600" dirty="0">
              <a:latin typeface="News Gothic MT" panose="020B05040202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News Gothic MT" panose="020B0504020203020204" pitchFamily="34" charset="0"/>
              </a:rPr>
              <a:t>UART</a:t>
            </a:r>
          </a:p>
          <a:p>
            <a:pPr>
              <a:lnSpc>
                <a:spcPct val="50000"/>
              </a:lnSpc>
              <a:buFont typeface="News Gothic MT" panose="020B0504020203020204" pitchFamily="34" charset="0"/>
              <a:buChar char="–"/>
            </a:pPr>
            <a:r>
              <a:rPr lang="en-US" sz="1600" dirty="0">
                <a:latin typeface="News Gothic MT" panose="020B0504020203020204" pitchFamily="34" charset="0"/>
              </a:rPr>
              <a:t>HM-19 Bluetooth module</a:t>
            </a:r>
          </a:p>
          <a:p>
            <a:pPr>
              <a:lnSpc>
                <a:spcPct val="50000"/>
              </a:lnSpc>
              <a:buFont typeface="News Gothic MT" panose="020B0504020203020204" pitchFamily="34" charset="0"/>
              <a:buChar char="–"/>
            </a:pPr>
            <a:r>
              <a:rPr lang="en-US" sz="1600" dirty="0">
                <a:latin typeface="News Gothic MT" panose="020B0504020203020204" pitchFamily="34" charset="0"/>
              </a:rPr>
              <a:t>9600 baud rate</a:t>
            </a:r>
          </a:p>
          <a:p>
            <a:pPr>
              <a:lnSpc>
                <a:spcPct val="50000"/>
              </a:lnSpc>
              <a:buFont typeface="News Gothic MT" panose="020B0504020203020204" pitchFamily="34" charset="0"/>
              <a:buChar char="–"/>
            </a:pPr>
            <a:r>
              <a:rPr lang="en-US" sz="1600" dirty="0">
                <a:latin typeface="News Gothic MT" panose="020B0504020203020204" pitchFamily="34" charset="0"/>
              </a:rPr>
              <a:t>8-bit mode</a:t>
            </a:r>
          </a:p>
          <a:p>
            <a:pPr>
              <a:lnSpc>
                <a:spcPct val="50000"/>
              </a:lnSpc>
              <a:buFont typeface="News Gothic MT" panose="020B0504020203020204" pitchFamily="34" charset="0"/>
              <a:buChar char="–"/>
            </a:pPr>
            <a:r>
              <a:rPr lang="en-US" sz="1600" dirty="0">
                <a:latin typeface="News Gothic MT" panose="020B0504020203020204" pitchFamily="34" charset="0"/>
              </a:rPr>
              <a:t>No stop bit</a:t>
            </a:r>
          </a:p>
          <a:p>
            <a:pPr>
              <a:lnSpc>
                <a:spcPct val="50000"/>
              </a:lnSpc>
              <a:buFont typeface="News Gothic MT" panose="020B0504020203020204" pitchFamily="34" charset="0"/>
              <a:buChar char="–"/>
            </a:pPr>
            <a:r>
              <a:rPr lang="en-US" sz="1600" dirty="0">
                <a:latin typeface="News Gothic MT" panose="020B0504020203020204" pitchFamily="34" charset="0"/>
              </a:rPr>
              <a:t>No parity bit</a:t>
            </a:r>
          </a:p>
          <a:p>
            <a:pPr>
              <a:lnSpc>
                <a:spcPct val="50000"/>
              </a:lnSpc>
              <a:buFont typeface="News Gothic MT" panose="020B0504020203020204" pitchFamily="34" charset="0"/>
              <a:buChar char="–"/>
            </a:pPr>
            <a:r>
              <a:rPr lang="en-US" sz="1600" dirty="0">
                <a:latin typeface="News Gothic MT" panose="020B0504020203020204" pitchFamily="34" charset="0"/>
              </a:rPr>
              <a:t>Over Sample x16</a:t>
            </a:r>
          </a:p>
          <a:p>
            <a:pPr marL="0" indent="0">
              <a:lnSpc>
                <a:spcPct val="50000"/>
              </a:lnSpc>
              <a:buNone/>
            </a:pPr>
            <a:endParaRPr lang="en-US" sz="1600" dirty="0">
              <a:latin typeface="News Gothic MT" panose="020B0504020203020204" pitchFamily="34" charset="0"/>
            </a:endParaRPr>
          </a:p>
          <a:p>
            <a:pPr>
              <a:buFont typeface="News Gothic MT" panose="020B0504020203020204" pitchFamily="34" charset="0"/>
              <a:buChar char="–"/>
            </a:pPr>
            <a:endParaRPr lang="en-US" sz="1600" dirty="0">
              <a:latin typeface="News Gothic MT" panose="020B0504020203020204" pitchFamily="34" charset="0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EA655E1-11BE-A1B3-9A44-9409CFBDF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1688940"/>
            <a:ext cx="4237235" cy="391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17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4F6D2-C3C3-49F4-C878-F3002D0E8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ews Gothic MT" panose="020B0504020203020204" pitchFamily="34" charset="0"/>
              </a:rPr>
              <a:t>Serial Peripheral Interface API 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302F994-0DDA-7C97-112A-D97A33A72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628545"/>
              </p:ext>
            </p:extLst>
          </p:nvPr>
        </p:nvGraphicFramePr>
        <p:xfrm>
          <a:off x="838200" y="1690688"/>
          <a:ext cx="10515600" cy="296259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7342163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679603852"/>
                    </a:ext>
                  </a:extLst>
                </a:gridCol>
              </a:tblGrid>
              <a:tr h="740648"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News Gothic MT" panose="020B0504020203020204" pitchFamily="34" charset="0"/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latin typeface="News Gothic MT" panose="020B0504020203020204" pitchFamily="34" charset="0"/>
                        </a:rPr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705984"/>
                  </a:ext>
                </a:extLst>
              </a:tr>
              <a:tr h="740648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void SPI(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SPI_TypeDef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 * SPIx)</a:t>
                      </a:r>
                      <a:endParaRPr lang="en-US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News Gothic MT" panose="020B0504020203020204" pitchFamily="34" charset="0"/>
                        </a:rPr>
                        <a:t>Configure SPIx for SPI1 or SPI2. Clock rate, full or half duplex, NSS management, </a:t>
                      </a:r>
                      <a:r>
                        <a:rPr lang="en-US" dirty="0" err="1">
                          <a:latin typeface="News Gothic MT" panose="020B0504020203020204" pitchFamily="34" charset="0"/>
                        </a:rPr>
                        <a:t>etc</a:t>
                      </a:r>
                      <a:endParaRPr lang="en-US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097764"/>
                  </a:ext>
                </a:extLst>
              </a:tr>
              <a:tr h="740648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SPI_Write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SPI_TypeDef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 * SPIx, const uint8_t *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txBuffer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, uint8_t *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rxBuffer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, int size) </a:t>
                      </a:r>
                      <a:endParaRPr lang="en-US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News Gothic MT" panose="020B0504020203020204" pitchFamily="34" charset="0"/>
                        </a:rPr>
                        <a:t>Write size bytes from </a:t>
                      </a:r>
                      <a:r>
                        <a:rPr lang="en-US" dirty="0" err="1">
                          <a:latin typeface="News Gothic MT" panose="020B0504020203020204" pitchFamily="34" charset="0"/>
                        </a:rPr>
                        <a:t>txBuffer</a:t>
                      </a:r>
                      <a:r>
                        <a:rPr lang="en-US" dirty="0">
                          <a:latin typeface="News Gothic MT" panose="020B0504020203020204" pitchFamily="34" charset="0"/>
                        </a:rPr>
                        <a:t> using SPIx and read size bytes into </a:t>
                      </a:r>
                      <a:r>
                        <a:rPr lang="en-US" dirty="0" err="1">
                          <a:latin typeface="News Gothic MT" panose="020B0504020203020204" pitchFamily="34" charset="0"/>
                        </a:rPr>
                        <a:t>rxBuffer</a:t>
                      </a:r>
                      <a:endParaRPr lang="en-US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726767"/>
                  </a:ext>
                </a:extLst>
              </a:tr>
              <a:tr h="740648">
                <a:tc>
                  <a:txBody>
                    <a:bodyPr/>
                    <a:lstStyle/>
                    <a:p>
                      <a:r>
                        <a:rPr lang="en-US" b="0" i="0" dirty="0">
                          <a:effectLst/>
                          <a:latin typeface="News Gothic MT" panose="020B0504020203020204" pitchFamily="34" charset="0"/>
                        </a:rPr>
                        <a:t>void</a:t>
                      </a:r>
                      <a:r>
                        <a:rPr lang="en-US" b="0" i="0" dirty="0">
                          <a:solidFill>
                            <a:srgbClr val="24292F"/>
                          </a:solidFill>
                          <a:effectLst/>
                          <a:latin typeface="News Gothic MT" panose="020B0504020203020204" pitchFamily="34" charset="0"/>
                        </a:rPr>
                        <a:t> </a:t>
                      </a:r>
                      <a:r>
                        <a:rPr lang="en-US" b="0" i="0" dirty="0" err="1">
                          <a:effectLst/>
                          <a:latin typeface="News Gothic MT" panose="020B0504020203020204" pitchFamily="34" charset="0"/>
                        </a:rPr>
                        <a:t>SPI_Read</a:t>
                      </a:r>
                      <a:r>
                        <a:rPr lang="en-US" b="0" i="0" dirty="0">
                          <a:solidFill>
                            <a:srgbClr val="24292F"/>
                          </a:solidFill>
                          <a:effectLst/>
                          <a:latin typeface="News Gothic MT" panose="020B0504020203020204" pitchFamily="34" charset="0"/>
                        </a:rPr>
                        <a:t>(</a:t>
                      </a:r>
                      <a:r>
                        <a:rPr lang="en-US" b="0" i="0" dirty="0" err="1">
                          <a:solidFill>
                            <a:srgbClr val="24292F"/>
                          </a:solidFill>
                          <a:effectLst/>
                          <a:latin typeface="News Gothic MT" panose="020B0504020203020204" pitchFamily="34" charset="0"/>
                        </a:rPr>
                        <a:t>SPI_TypeDef</a:t>
                      </a:r>
                      <a:r>
                        <a:rPr lang="en-US" b="0" i="0" dirty="0">
                          <a:solidFill>
                            <a:srgbClr val="24292F"/>
                          </a:solidFill>
                          <a:effectLst/>
                          <a:latin typeface="News Gothic MT" panose="020B0504020203020204" pitchFamily="34" charset="0"/>
                        </a:rPr>
                        <a:t> * SPIx, </a:t>
                      </a:r>
                      <a:r>
                        <a:rPr lang="en-US" b="0" i="0" dirty="0">
                          <a:effectLst/>
                          <a:latin typeface="News Gothic MT" panose="020B0504020203020204" pitchFamily="34" charset="0"/>
                        </a:rPr>
                        <a:t>uint8_t</a:t>
                      </a:r>
                      <a:r>
                        <a:rPr lang="en-US" b="0" i="0" dirty="0">
                          <a:solidFill>
                            <a:srgbClr val="24292F"/>
                          </a:solidFill>
                          <a:effectLst/>
                          <a:latin typeface="News Gothic MT" panose="020B0504020203020204" pitchFamily="34" charset="0"/>
                        </a:rPr>
                        <a:t> *</a:t>
                      </a:r>
                      <a:r>
                        <a:rPr lang="en-US" b="0" i="0" dirty="0" err="1">
                          <a:solidFill>
                            <a:srgbClr val="24292F"/>
                          </a:solidFill>
                          <a:effectLst/>
                          <a:latin typeface="News Gothic MT" panose="020B0504020203020204" pitchFamily="34" charset="0"/>
                        </a:rPr>
                        <a:t>rxBuffer</a:t>
                      </a:r>
                      <a:r>
                        <a:rPr lang="en-US" b="0" i="0" dirty="0">
                          <a:solidFill>
                            <a:srgbClr val="24292F"/>
                          </a:solidFill>
                          <a:effectLst/>
                          <a:latin typeface="News Gothic MT" panose="020B0504020203020204" pitchFamily="34" charset="0"/>
                        </a:rPr>
                        <a:t>, </a:t>
                      </a:r>
                      <a:r>
                        <a:rPr lang="en-US" b="0" i="0" dirty="0">
                          <a:effectLst/>
                          <a:latin typeface="News Gothic MT" panose="020B0504020203020204" pitchFamily="34" charset="0"/>
                        </a:rPr>
                        <a:t>int</a:t>
                      </a:r>
                      <a:r>
                        <a:rPr lang="en-US" b="0" i="0" dirty="0">
                          <a:solidFill>
                            <a:srgbClr val="24292F"/>
                          </a:solidFill>
                          <a:effectLst/>
                          <a:latin typeface="News Gothic MT" panose="020B0504020203020204" pitchFamily="34" charset="0"/>
                        </a:rPr>
                        <a:t> size)</a:t>
                      </a:r>
                      <a:endParaRPr lang="en-US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News Gothic MT" panose="020B0504020203020204" pitchFamily="34" charset="0"/>
                        </a:rPr>
                        <a:t>read size bytes into </a:t>
                      </a:r>
                      <a:r>
                        <a:rPr lang="en-US" dirty="0" err="1">
                          <a:latin typeface="News Gothic MT" panose="020B0504020203020204" pitchFamily="34" charset="0"/>
                        </a:rPr>
                        <a:t>rxBuffer</a:t>
                      </a:r>
                      <a:r>
                        <a:rPr lang="en-US" dirty="0">
                          <a:latin typeface="News Gothic MT" panose="020B0504020203020204" pitchFamily="34" charset="0"/>
                        </a:rPr>
                        <a:t> using SPIx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69153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48FAF34-071C-07FB-865F-29EF834BE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81497"/>
            <a:ext cx="3676839" cy="1511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2B2B6D-E64A-8009-76E8-DEC0E52815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797" r="35758" b="22235"/>
          <a:stretch/>
        </p:blipFill>
        <p:spPr>
          <a:xfrm>
            <a:off x="6892597" y="4744059"/>
            <a:ext cx="3432021" cy="198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31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4F6D2-C3C3-49F4-C878-F3002D0E8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ews Gothic MT" panose="020B0504020203020204" pitchFamily="34" charset="0"/>
              </a:rPr>
              <a:t>Inter-Integrated Circuit API 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302F994-0DDA-7C97-112A-D97A33A72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227000"/>
              </p:ext>
            </p:extLst>
          </p:nvPr>
        </p:nvGraphicFramePr>
        <p:xfrm>
          <a:off x="838200" y="1690688"/>
          <a:ext cx="10515600" cy="501038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7342163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679603852"/>
                    </a:ext>
                  </a:extLst>
                </a:gridCol>
              </a:tblGrid>
              <a:tr h="516495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News Gothic MT" panose="020B0504020203020204" pitchFamily="34" charset="0"/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News Gothic MT" panose="020B0504020203020204" pitchFamily="34" charset="0"/>
                        </a:rPr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705984"/>
                  </a:ext>
                </a:extLst>
              </a:tr>
              <a:tr h="553537"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void I2C_Initialization(I2C_TypeDef * I2Cx)</a:t>
                      </a:r>
                      <a:endParaRPr lang="en-US" sz="1600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News Gothic MT" panose="020B0504020203020204" pitchFamily="34" charset="0"/>
                        </a:rPr>
                        <a:t>Configure I2Cx. Fast mode, clock </a:t>
                      </a:r>
                      <a:r>
                        <a:rPr lang="en-US" sz="1600" dirty="0" err="1">
                          <a:latin typeface="News Gothic MT" panose="020B0504020203020204" pitchFamily="34" charset="0"/>
                        </a:rPr>
                        <a:t>prescaler</a:t>
                      </a:r>
                      <a:r>
                        <a:rPr lang="en-US" sz="1600" dirty="0">
                          <a:latin typeface="News Gothic MT" panose="020B0504020203020204" pitchFamily="34" charset="0"/>
                        </a:rPr>
                        <a:t>, data setup time, data hold time, SCLL, SCLH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097764"/>
                  </a:ext>
                </a:extLst>
              </a:tr>
              <a:tr h="553537"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int8_t I2C_Send(I2C_TypeDef * I2Cx, uint8_t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SlaveAddress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, void *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pdata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, uint8_t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nBytes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)</a:t>
                      </a:r>
                      <a:endParaRPr lang="en-US" sz="1600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News Gothic MT" panose="020B0504020203020204" pitchFamily="34" charset="0"/>
                        </a:rPr>
                        <a:t>Write </a:t>
                      </a:r>
                      <a:r>
                        <a:rPr lang="en-US" sz="1600" dirty="0" err="1">
                          <a:latin typeface="News Gothic MT" panose="020B0504020203020204" pitchFamily="34" charset="0"/>
                        </a:rPr>
                        <a:t>nBytes</a:t>
                      </a:r>
                      <a:r>
                        <a:rPr lang="en-US" sz="1600" dirty="0">
                          <a:latin typeface="News Gothic MT" panose="020B0504020203020204" pitchFamily="34" charset="0"/>
                        </a:rPr>
                        <a:t> of </a:t>
                      </a:r>
                      <a:r>
                        <a:rPr lang="en-US" sz="1600" dirty="0" err="1">
                          <a:latin typeface="News Gothic MT" panose="020B0504020203020204" pitchFamily="34" charset="0"/>
                        </a:rPr>
                        <a:t>pdata</a:t>
                      </a:r>
                      <a:r>
                        <a:rPr lang="en-US" sz="1600" dirty="0">
                          <a:latin typeface="News Gothic MT" panose="020B0504020203020204" pitchFamily="34" charset="0"/>
                        </a:rPr>
                        <a:t> to </a:t>
                      </a:r>
                      <a:r>
                        <a:rPr lang="en-US" sz="1600" dirty="0" err="1">
                          <a:latin typeface="News Gothic MT" panose="020B0504020203020204" pitchFamily="34" charset="0"/>
                        </a:rPr>
                        <a:t>SlaveAddress</a:t>
                      </a:r>
                      <a:r>
                        <a:rPr lang="en-US" sz="1600" dirty="0">
                          <a:latin typeface="News Gothic MT" panose="020B0504020203020204" pitchFamily="34" charset="0"/>
                        </a:rPr>
                        <a:t> using I2Cx. Return 1 on success and -1 otherwise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726767"/>
                  </a:ext>
                </a:extLst>
              </a:tr>
              <a:tr h="721379"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int8_t I2C_Receive(I2C_TypeDef * I2Cx, uint8_t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SlaveAddress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, uint8_t *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pData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, uint8_t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nBytes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)</a:t>
                      </a:r>
                      <a:endParaRPr lang="en-US" sz="1600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News Gothic MT" panose="020B0504020203020204" pitchFamily="34" charset="0"/>
                        </a:rPr>
                        <a:t>Read </a:t>
                      </a:r>
                      <a:r>
                        <a:rPr lang="en-US" sz="1600" dirty="0" err="1">
                          <a:latin typeface="News Gothic MT" panose="020B0504020203020204" pitchFamily="34" charset="0"/>
                        </a:rPr>
                        <a:t>nBytes</a:t>
                      </a:r>
                      <a:r>
                        <a:rPr lang="en-US" sz="1600" dirty="0">
                          <a:latin typeface="News Gothic MT" panose="020B0504020203020204" pitchFamily="34" charset="0"/>
                        </a:rPr>
                        <a:t> from </a:t>
                      </a:r>
                      <a:r>
                        <a:rPr lang="en-US" sz="1600" dirty="0" err="1">
                          <a:latin typeface="News Gothic MT" panose="020B0504020203020204" pitchFamily="34" charset="0"/>
                        </a:rPr>
                        <a:t>SlaveAddress</a:t>
                      </a:r>
                      <a:r>
                        <a:rPr lang="en-US" sz="1600" dirty="0">
                          <a:latin typeface="News Gothic MT" panose="020B0504020203020204" pitchFamily="34" charset="0"/>
                        </a:rPr>
                        <a:t> using I2Cx into </a:t>
                      </a:r>
                      <a:r>
                        <a:rPr lang="en-US" sz="1600" dirty="0" err="1">
                          <a:latin typeface="News Gothic MT" panose="020B0504020203020204" pitchFamily="34" charset="0"/>
                        </a:rPr>
                        <a:t>pData</a:t>
                      </a:r>
                      <a:r>
                        <a:rPr lang="en-US" sz="1600" dirty="0">
                          <a:latin typeface="News Gothic MT" panose="020B0504020203020204" pitchFamily="34" charset="0"/>
                        </a:rPr>
                        <a:t>. Return 1 on success and 0 otherwise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691538"/>
                  </a:ext>
                </a:extLst>
              </a:tr>
              <a:tr h="508787"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void I2C_WaitLineIdle(I2C_TypeDef * I2Cx)</a:t>
                      </a:r>
                      <a:endParaRPr lang="en-US" sz="1600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News Gothic MT" panose="020B0504020203020204" pitchFamily="34" charset="0"/>
                        </a:rPr>
                        <a:t>Wait until I2Cx bus is idle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315302"/>
                  </a:ext>
                </a:extLst>
              </a:tr>
              <a:tr h="508787"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void I2C_Stop(I2C_TypeDef * I2Cx)</a:t>
                      </a:r>
                      <a:endParaRPr lang="en-US" sz="1600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News Gothic MT" panose="020B0504020203020204" pitchFamily="34" charset="0"/>
                        </a:rPr>
                        <a:t>Generate STOP 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612281"/>
                  </a:ext>
                </a:extLst>
              </a:tr>
              <a:tr h="553537"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void I2C_Start(I2C_TypeDef * I2Cx, uint32_t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DevAddress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, uint8_t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nBytes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, uint8_t Direction)</a:t>
                      </a:r>
                      <a:endParaRPr lang="en-US" sz="1600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News Gothic MT" panose="020B0504020203020204" pitchFamily="34" charset="0"/>
                        </a:rPr>
                        <a:t>Start an </a:t>
                      </a:r>
                      <a:r>
                        <a:rPr lang="en-US" sz="1600" dirty="0" err="1">
                          <a:latin typeface="News Gothic MT" panose="020B0504020203020204" pitchFamily="34" charset="0"/>
                        </a:rPr>
                        <a:t>nByte</a:t>
                      </a:r>
                      <a:r>
                        <a:rPr lang="en-US" sz="1600" dirty="0">
                          <a:latin typeface="News Gothic MT" panose="020B0504020203020204" pitchFamily="34" charset="0"/>
                        </a:rPr>
                        <a:t> I2Cx communication with </a:t>
                      </a:r>
                      <a:r>
                        <a:rPr lang="en-US" sz="1600" dirty="0" err="1">
                          <a:latin typeface="News Gothic MT" panose="020B0504020203020204" pitchFamily="34" charset="0"/>
                        </a:rPr>
                        <a:t>DevAddress</a:t>
                      </a:r>
                      <a:r>
                        <a:rPr lang="en-US" sz="1600" dirty="0">
                          <a:latin typeface="News Gothic MT" panose="020B0504020203020204" pitchFamily="34" charset="0"/>
                        </a:rPr>
                        <a:t> in Direction (0=Write, 1=Read)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042285"/>
                  </a:ext>
                </a:extLst>
              </a:tr>
              <a:tr h="508787">
                <a:tc>
                  <a:txBody>
                    <a:bodyPr/>
                    <a:lstStyle/>
                    <a:p>
                      <a:r>
                        <a:rPr lang="sv-SE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int I2C_CheckNack(I2C_TypeDef * I2Cx)</a:t>
                      </a:r>
                      <a:endParaRPr lang="en-US" sz="1600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News Gothic MT" panose="020B0504020203020204" pitchFamily="34" charset="0"/>
                        </a:rPr>
                        <a:t>Check if NACK (no acknowledge) was received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117513"/>
                  </a:ext>
                </a:extLst>
              </a:tr>
              <a:tr h="508787"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  <a:ea typeface="+mn-ea"/>
                          <a:cs typeface="+mn-cs"/>
                        </a:rPr>
                        <a:t>void I2C_ClearNack(I2C_TypeDef * I2Cx)</a:t>
                      </a:r>
                      <a:endParaRPr lang="en-US" sz="1600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News Gothic MT" panose="020B0504020203020204" pitchFamily="34" charset="0"/>
                        </a:rPr>
                        <a:t>Clear the NACK bit in control register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63889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C7F7E08-2ABA-72B8-2B03-29C3CC737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720" y="439507"/>
            <a:ext cx="3891280" cy="9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49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4F6D2-C3C3-49F4-C878-F3002D0E8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News Gothic MT" panose="020B0504020203020204" pitchFamily="34" charset="0"/>
              </a:rPr>
              <a:t>Universal Asynchronous Receiver &amp; Transmitter </a:t>
            </a:r>
            <a:r>
              <a:rPr lang="en-US" dirty="0">
                <a:latin typeface="News Gothic MT" panose="020B0504020203020204" pitchFamily="34" charset="0"/>
              </a:rPr>
              <a:t>API 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302F994-0DDA-7C97-112A-D97A33A72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231431"/>
              </p:ext>
            </p:extLst>
          </p:nvPr>
        </p:nvGraphicFramePr>
        <p:xfrm>
          <a:off x="838200" y="1690688"/>
          <a:ext cx="10515600" cy="2962592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7342163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679603852"/>
                    </a:ext>
                  </a:extLst>
                </a:gridCol>
              </a:tblGrid>
              <a:tr h="740648">
                <a:tc>
                  <a:txBody>
                    <a:bodyPr/>
                    <a:lstStyle/>
                    <a:p>
                      <a:r>
                        <a:rPr lang="en-US" sz="2800" dirty="0"/>
                        <a:t>Function</a:t>
                      </a:r>
                      <a:endParaRPr lang="en-US" sz="2800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Purpose</a:t>
                      </a:r>
                      <a:endParaRPr lang="en-US" sz="2800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705984"/>
                  </a:ext>
                </a:extLst>
              </a:tr>
              <a:tr h="740648">
                <a:tc>
                  <a:txBody>
                    <a:bodyPr/>
                    <a:lstStyle/>
                    <a:p>
                      <a:r>
                        <a:rPr lang="nn-NO" sz="1800" b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</a:rPr>
                        <a:t>void USART(USART_TypeDef *USARTx)</a:t>
                      </a:r>
                      <a:endParaRPr lang="en-US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News Gothic MT" panose="020B0504020203020204" pitchFamily="34" charset="0"/>
                        </a:rPr>
                        <a:t>Configure USART4 for HM-19 Bluetooth module &amp; </a:t>
                      </a:r>
                      <a:r>
                        <a:rPr lang="en-US" b="1" dirty="0">
                          <a:latin typeface="News Gothic MT" panose="020B0504020203020204" pitchFamily="34" charset="0"/>
                        </a:rPr>
                        <a:t>Direct Memory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097764"/>
                  </a:ext>
                </a:extLst>
              </a:tr>
              <a:tr h="740648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</a:rPr>
                        <a:t>void USART4_Write (uint8_t *buffer, uint32_t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</a:rPr>
                        <a:t>nBytes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</a:rPr>
                        <a:t>)</a:t>
                      </a:r>
                      <a:endParaRPr lang="en-US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News Gothic MT" panose="020B0504020203020204" pitchFamily="34" charset="0"/>
                        </a:rPr>
                        <a:t>Synchronously Write </a:t>
                      </a:r>
                      <a:r>
                        <a:rPr lang="en-US" dirty="0" err="1">
                          <a:latin typeface="News Gothic MT" panose="020B0504020203020204" pitchFamily="34" charset="0"/>
                        </a:rPr>
                        <a:t>nBytes</a:t>
                      </a:r>
                      <a:r>
                        <a:rPr lang="en-US" dirty="0">
                          <a:latin typeface="News Gothic MT" panose="020B0504020203020204" pitchFamily="34" charset="0"/>
                        </a:rPr>
                        <a:t> of buffer using USART4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726767"/>
                  </a:ext>
                </a:extLst>
              </a:tr>
              <a:tr h="740648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</a:rPr>
                        <a:t>void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</a:rPr>
                        <a:t>DMA_Transmit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</a:rPr>
                        <a:t>(uint8_t *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</a:rPr>
                        <a:t>pBuffer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News Gothic MT" panose="020B0504020203020204" pitchFamily="34" charset="0"/>
                        </a:rPr>
                        <a:t>, uint8_t size)</a:t>
                      </a:r>
                      <a:endParaRPr lang="en-US" dirty="0">
                        <a:latin typeface="News Gothic MT" panose="020B05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News Gothic MT" panose="020B0504020203020204" pitchFamily="34" charset="0"/>
                        </a:rPr>
                        <a:t>Use DMA1 Channel 7 to transmit size bytes of </a:t>
                      </a:r>
                      <a:r>
                        <a:rPr lang="en-US" dirty="0" err="1">
                          <a:latin typeface="News Gothic MT" panose="020B0504020203020204" pitchFamily="34" charset="0"/>
                        </a:rPr>
                        <a:t>pBuffer</a:t>
                      </a:r>
                      <a:r>
                        <a:rPr lang="en-US" dirty="0">
                          <a:latin typeface="News Gothic MT" panose="020B0504020203020204" pitchFamily="34" charset="0"/>
                        </a:rPr>
                        <a:t> using USART4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69153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4AC578E-CD26-0239-F4C1-35FD83C22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283" y="4888845"/>
            <a:ext cx="2773956" cy="1772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162DA3-32C6-EFAD-725E-3F52CE1FD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066" y="4888845"/>
            <a:ext cx="3980786" cy="177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60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E40BA-2B89-4C63-7D48-68C5D549A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65"/>
            <a:ext cx="10515600" cy="1325563"/>
          </a:xfrm>
        </p:spPr>
        <p:txBody>
          <a:bodyPr/>
          <a:lstStyle/>
          <a:p>
            <a:r>
              <a:rPr lang="en-US" dirty="0">
                <a:latin typeface="News Gothic MT" panose="020B0504020203020204" pitchFamily="34" charset="0"/>
              </a:rPr>
              <a:t>Software Overview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4F1C44D-D9F9-CEB7-242D-04108D2670A9}"/>
              </a:ext>
            </a:extLst>
          </p:cNvPr>
          <p:cNvSpPr/>
          <p:nvPr/>
        </p:nvSpPr>
        <p:spPr>
          <a:xfrm>
            <a:off x="4378076" y="3273668"/>
            <a:ext cx="1189653" cy="1213260"/>
          </a:xfrm>
          <a:prstGeom prst="ellipse">
            <a:avLst/>
          </a:prstGeom>
          <a:solidFill>
            <a:srgbClr val="1CADE4"/>
          </a:solidFill>
          <a:ln w="158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WFI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4AAE224-13A5-B521-2A0F-0D5AB833F092}"/>
              </a:ext>
            </a:extLst>
          </p:cNvPr>
          <p:cNvSpPr/>
          <p:nvPr/>
        </p:nvSpPr>
        <p:spPr>
          <a:xfrm>
            <a:off x="5738434" y="4955476"/>
            <a:ext cx="1441862" cy="1384364"/>
          </a:xfrm>
          <a:prstGeom prst="ellipse">
            <a:avLst/>
          </a:prstGeom>
          <a:solidFill>
            <a:schemeClr val="tx1"/>
          </a:solidFill>
          <a:ln w="158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Write status to LCD via SPI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11CCCB-BD73-9308-7156-7C150639AF3C}"/>
              </a:ext>
            </a:extLst>
          </p:cNvPr>
          <p:cNvSpPr/>
          <p:nvPr/>
        </p:nvSpPr>
        <p:spPr>
          <a:xfrm>
            <a:off x="2430236" y="1629728"/>
            <a:ext cx="2509935" cy="909735"/>
          </a:xfrm>
          <a:prstGeom prst="rect">
            <a:avLst/>
          </a:prstGeom>
          <a:solidFill>
            <a:srgbClr val="FF0000"/>
          </a:solidFill>
          <a:ln w="158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Read Battery Level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Read GPS Coordinates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Send Control Packet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9E5FAF6-28BE-A09C-6D3F-D45D6C24828B}"/>
              </a:ext>
            </a:extLst>
          </p:cNvPr>
          <p:cNvSpPr/>
          <p:nvPr/>
        </p:nvSpPr>
        <p:spPr>
          <a:xfrm>
            <a:off x="5990643" y="1786437"/>
            <a:ext cx="1189653" cy="1213260"/>
          </a:xfrm>
          <a:prstGeom prst="ellipse">
            <a:avLst/>
          </a:prstGeom>
          <a:solidFill>
            <a:srgbClr val="7030A0"/>
          </a:solidFill>
          <a:ln w="158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RFM69 Fetch Packet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8F25A7-C7DE-C422-6D51-C1DF3CD53AE2}"/>
              </a:ext>
            </a:extLst>
          </p:cNvPr>
          <p:cNvSpPr/>
          <p:nvPr/>
        </p:nvSpPr>
        <p:spPr>
          <a:xfrm>
            <a:off x="7670419" y="3273668"/>
            <a:ext cx="1189653" cy="1213260"/>
          </a:xfrm>
          <a:prstGeom prst="ellipse">
            <a:avLst/>
          </a:prstGeom>
          <a:solidFill>
            <a:srgbClr val="7030A0"/>
          </a:solidFill>
          <a:ln w="158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Handle Packet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5E03599-69E7-E71B-E797-2C80B6882974}"/>
              </a:ext>
            </a:extLst>
          </p:cNvPr>
          <p:cNvSpPr/>
          <p:nvPr/>
        </p:nvSpPr>
        <p:spPr>
          <a:xfrm>
            <a:off x="10049677" y="1409101"/>
            <a:ext cx="1189653" cy="1213260"/>
          </a:xfrm>
          <a:prstGeom prst="ellipse">
            <a:avLst/>
          </a:prstGeom>
          <a:solidFill>
            <a:srgbClr val="C795DB"/>
          </a:solidFill>
          <a:ln w="158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Tw Cen MT" panose="020B0602020104020603"/>
              </a:rPr>
              <a:t>Write Packet via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UART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53E5EB-EEB9-7475-FC00-9CDE8CB6571C}"/>
              </a:ext>
            </a:extLst>
          </p:cNvPr>
          <p:cNvSpPr/>
          <p:nvPr/>
        </p:nvSpPr>
        <p:spPr>
          <a:xfrm>
            <a:off x="10054342" y="3094116"/>
            <a:ext cx="1189653" cy="1213260"/>
          </a:xfrm>
          <a:prstGeom prst="ellipse">
            <a:avLst/>
          </a:prstGeom>
          <a:solidFill>
            <a:srgbClr val="954ECA"/>
          </a:solidFill>
          <a:ln w="158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STP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7D924B-64D8-B925-21C5-4C2C55E848A3}"/>
              </a:ext>
            </a:extLst>
          </p:cNvPr>
          <p:cNvSpPr/>
          <p:nvPr/>
        </p:nvSpPr>
        <p:spPr>
          <a:xfrm>
            <a:off x="10054342" y="4867772"/>
            <a:ext cx="1189653" cy="1213260"/>
          </a:xfrm>
          <a:prstGeom prst="ellipse">
            <a:avLst/>
          </a:prstGeom>
          <a:solidFill>
            <a:srgbClr val="441D61"/>
          </a:solidFill>
          <a:ln w="158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Route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Data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063669-6D4F-0966-B724-292B2A773B53}"/>
              </a:ext>
            </a:extLst>
          </p:cNvPr>
          <p:cNvCxnSpPr>
            <a:cxnSpLocks/>
            <a:stCxn id="4" idx="5"/>
            <a:endCxn id="5" idx="1"/>
          </p:cNvCxnSpPr>
          <p:nvPr/>
        </p:nvCxnSpPr>
        <p:spPr>
          <a:xfrm>
            <a:off x="5393508" y="4309250"/>
            <a:ext cx="556082" cy="848961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1DB992-0176-17FF-69ED-8BC7B4BEEAD4}"/>
              </a:ext>
            </a:extLst>
          </p:cNvPr>
          <p:cNvCxnSpPr>
            <a:stCxn id="4" idx="1"/>
            <a:endCxn id="6" idx="2"/>
          </p:cNvCxnSpPr>
          <p:nvPr/>
        </p:nvCxnSpPr>
        <p:spPr>
          <a:xfrm flipH="1" flipV="1">
            <a:off x="3685204" y="2539463"/>
            <a:ext cx="867093" cy="911883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D3176D-6FAB-DA98-4548-6421E2107683}"/>
              </a:ext>
            </a:extLst>
          </p:cNvPr>
          <p:cNvCxnSpPr>
            <a:cxnSpLocks/>
            <a:stCxn id="4" idx="7"/>
            <a:endCxn id="7" idx="3"/>
          </p:cNvCxnSpPr>
          <p:nvPr/>
        </p:nvCxnSpPr>
        <p:spPr>
          <a:xfrm flipV="1">
            <a:off x="5393508" y="2822019"/>
            <a:ext cx="771356" cy="629327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BC1EB7-CF1E-B00C-FB49-9E66A7A1B37E}"/>
              </a:ext>
            </a:extLst>
          </p:cNvPr>
          <p:cNvCxnSpPr>
            <a:cxnSpLocks/>
            <a:stCxn id="7" idx="5"/>
            <a:endCxn id="8" idx="1"/>
          </p:cNvCxnSpPr>
          <p:nvPr/>
        </p:nvCxnSpPr>
        <p:spPr>
          <a:xfrm>
            <a:off x="7006075" y="2822019"/>
            <a:ext cx="838565" cy="629327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9D9C13-7A5F-EAC9-0C86-102DA7761C65}"/>
              </a:ext>
            </a:extLst>
          </p:cNvPr>
          <p:cNvCxnSpPr>
            <a:stCxn id="8" idx="7"/>
            <a:endCxn id="9" idx="3"/>
          </p:cNvCxnSpPr>
          <p:nvPr/>
        </p:nvCxnSpPr>
        <p:spPr>
          <a:xfrm flipV="1">
            <a:off x="8685851" y="2444683"/>
            <a:ext cx="1538047" cy="1006663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BC2CEC-854D-AF36-6AFD-628DEEEA0DE4}"/>
              </a:ext>
            </a:extLst>
          </p:cNvPr>
          <p:cNvCxnSpPr>
            <a:stCxn id="8" idx="6"/>
            <a:endCxn id="10" idx="2"/>
          </p:cNvCxnSpPr>
          <p:nvPr/>
        </p:nvCxnSpPr>
        <p:spPr>
          <a:xfrm flipV="1">
            <a:off x="8860072" y="3700746"/>
            <a:ext cx="1194270" cy="179552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3A51AA-F9F2-F5D6-C13C-A3A513A3F377}"/>
              </a:ext>
            </a:extLst>
          </p:cNvPr>
          <p:cNvCxnSpPr>
            <a:stCxn id="8" idx="5"/>
            <a:endCxn id="11" idx="1"/>
          </p:cNvCxnSpPr>
          <p:nvPr/>
        </p:nvCxnSpPr>
        <p:spPr>
          <a:xfrm>
            <a:off x="8685851" y="4309250"/>
            <a:ext cx="1542712" cy="736200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26E1BB5-8D6B-BB3A-1E7D-F0165ACC7973}"/>
              </a:ext>
            </a:extLst>
          </p:cNvPr>
          <p:cNvSpPr txBox="1"/>
          <p:nvPr/>
        </p:nvSpPr>
        <p:spPr>
          <a:xfrm>
            <a:off x="5169326" y="2709920"/>
            <a:ext cx="1084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200">
                <a:solidFill>
                  <a:prstClr val="black"/>
                </a:solidFill>
                <a:latin typeface="Tw Cen MT" panose="020B0602020104020603"/>
              </a:rPr>
              <a:t>Received Packet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0A8CE-2689-6EC0-E5DA-5CFE113CB681}"/>
              </a:ext>
            </a:extLst>
          </p:cNvPr>
          <p:cNvSpPr txBox="1"/>
          <p:nvPr/>
        </p:nvSpPr>
        <p:spPr>
          <a:xfrm>
            <a:off x="5649285" y="4214140"/>
            <a:ext cx="840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200" dirty="0">
                <a:solidFill>
                  <a:prstClr val="black"/>
                </a:solidFill>
                <a:latin typeface="Tw Cen MT" panose="020B0602020104020603"/>
              </a:rPr>
              <a:t>User Pushed Button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26DCED-A740-024D-B926-D1615CBAD6E3}"/>
              </a:ext>
            </a:extLst>
          </p:cNvPr>
          <p:cNvSpPr txBox="1"/>
          <p:nvPr/>
        </p:nvSpPr>
        <p:spPr>
          <a:xfrm>
            <a:off x="6936220" y="3156406"/>
            <a:ext cx="1103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200" dirty="0">
                <a:solidFill>
                  <a:prstClr val="black"/>
                </a:solidFill>
                <a:latin typeface="Tw Cen MT" panose="020B0602020104020603"/>
              </a:rPr>
              <a:t>Forward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67A228-CDD0-6674-C126-379DB74C6370}"/>
              </a:ext>
            </a:extLst>
          </p:cNvPr>
          <p:cNvSpPr txBox="1"/>
          <p:nvPr/>
        </p:nvSpPr>
        <p:spPr>
          <a:xfrm>
            <a:off x="8528179" y="2633710"/>
            <a:ext cx="1084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200">
                <a:solidFill>
                  <a:prstClr val="black"/>
                </a:solidFill>
                <a:latin typeface="Tw Cen MT" panose="020B0602020104020603"/>
              </a:rPr>
              <a:t>Packet is for 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782CDA-3D49-6DDA-4D91-14FF1093FD69}"/>
              </a:ext>
            </a:extLst>
          </p:cNvPr>
          <p:cNvSpPr txBox="1"/>
          <p:nvPr/>
        </p:nvSpPr>
        <p:spPr>
          <a:xfrm>
            <a:off x="9022721" y="3815325"/>
            <a:ext cx="1084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200" dirty="0">
                <a:solidFill>
                  <a:prstClr val="black"/>
                </a:solidFill>
                <a:latin typeface="Tw Cen MT" panose="020B0602020104020603"/>
              </a:rPr>
              <a:t>Control Packet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97F7F-EC11-398F-F2CE-7680798EC553}"/>
              </a:ext>
            </a:extLst>
          </p:cNvPr>
          <p:cNvSpPr txBox="1"/>
          <p:nvPr/>
        </p:nvSpPr>
        <p:spPr>
          <a:xfrm>
            <a:off x="8965379" y="4814617"/>
            <a:ext cx="1084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200">
                <a:solidFill>
                  <a:prstClr val="black"/>
                </a:solidFill>
                <a:latin typeface="Tw Cen MT" panose="020B0602020104020603"/>
              </a:rPr>
              <a:t>Packet is not for us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41A0561-7A2F-DF03-499A-5EF3A32BBC76}"/>
              </a:ext>
            </a:extLst>
          </p:cNvPr>
          <p:cNvSpPr/>
          <p:nvPr/>
        </p:nvSpPr>
        <p:spPr>
          <a:xfrm>
            <a:off x="1416490" y="3171585"/>
            <a:ext cx="1822591" cy="1499959"/>
          </a:xfrm>
          <a:prstGeom prst="ellipse">
            <a:avLst/>
          </a:prstGeom>
          <a:solidFill>
            <a:srgbClr val="00B050"/>
          </a:solidFill>
          <a:ln w="158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Initialization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ADED2C-85D2-616D-D1FC-4BD6C0EA8997}"/>
              </a:ext>
            </a:extLst>
          </p:cNvPr>
          <p:cNvCxnSpPr>
            <a:stCxn id="25" idx="6"/>
            <a:endCxn id="4" idx="2"/>
          </p:cNvCxnSpPr>
          <p:nvPr/>
        </p:nvCxnSpPr>
        <p:spPr>
          <a:xfrm flipV="1">
            <a:off x="3239081" y="3880298"/>
            <a:ext cx="1138995" cy="41267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AB8D7FA-426C-5E9A-AA7B-2806A8BA56A5}"/>
              </a:ext>
            </a:extLst>
          </p:cNvPr>
          <p:cNvSpPr txBox="1"/>
          <p:nvPr/>
        </p:nvSpPr>
        <p:spPr>
          <a:xfrm>
            <a:off x="3372484" y="2898511"/>
            <a:ext cx="1084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200">
                <a:solidFill>
                  <a:prstClr val="black"/>
                </a:solidFill>
                <a:latin typeface="Tw Cen MT" panose="020B0602020104020603"/>
              </a:rPr>
              <a:t>Periodic 6 seconds</a:t>
            </a:r>
          </a:p>
        </p:txBody>
      </p:sp>
      <p:sp>
        <p:nvSpPr>
          <p:cNvPr id="29" name="Arrow: Circular 28">
            <a:extLst>
              <a:ext uri="{FF2B5EF4-FFF2-40B4-BE49-F238E27FC236}">
                <a16:creationId xmlns:a16="http://schemas.microsoft.com/office/drawing/2014/main" id="{D2B4649C-BA89-B786-F448-A7D9AF49DE7F}"/>
              </a:ext>
            </a:extLst>
          </p:cNvPr>
          <p:cNvSpPr/>
          <p:nvPr/>
        </p:nvSpPr>
        <p:spPr>
          <a:xfrm>
            <a:off x="4719065" y="3448443"/>
            <a:ext cx="521573" cy="541657"/>
          </a:xfrm>
          <a:prstGeom prst="circular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Arrow: Circular 33">
            <a:extLst>
              <a:ext uri="{FF2B5EF4-FFF2-40B4-BE49-F238E27FC236}">
                <a16:creationId xmlns:a16="http://schemas.microsoft.com/office/drawing/2014/main" id="{DC5BE2C0-294E-281E-F326-6B9FE76E7B86}"/>
              </a:ext>
            </a:extLst>
          </p:cNvPr>
          <p:cNvSpPr/>
          <p:nvPr/>
        </p:nvSpPr>
        <p:spPr>
          <a:xfrm rot="10800000">
            <a:off x="4705165" y="3745558"/>
            <a:ext cx="535473" cy="541656"/>
          </a:xfrm>
          <a:prstGeom prst="circular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7CCF653-F904-3856-423C-6A0ACE8C263C}"/>
              </a:ext>
            </a:extLst>
          </p:cNvPr>
          <p:cNvSpPr/>
          <p:nvPr/>
        </p:nvSpPr>
        <p:spPr>
          <a:xfrm>
            <a:off x="2864389" y="4953183"/>
            <a:ext cx="1365542" cy="1384364"/>
          </a:xfrm>
          <a:prstGeom prst="ellipse">
            <a:avLst/>
          </a:prstGeom>
          <a:solidFill>
            <a:srgbClr val="FFFF00"/>
          </a:solidFill>
          <a:ln w="158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Send Info via UART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5DA9D00-7AE9-C1F1-EF26-13244F2490CF}"/>
              </a:ext>
            </a:extLst>
          </p:cNvPr>
          <p:cNvCxnSpPr>
            <a:cxnSpLocks/>
            <a:stCxn id="4" idx="3"/>
            <a:endCxn id="3" idx="7"/>
          </p:cNvCxnSpPr>
          <p:nvPr/>
        </p:nvCxnSpPr>
        <p:spPr>
          <a:xfrm flipH="1">
            <a:off x="4029952" y="4309250"/>
            <a:ext cx="522345" cy="846668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0231787-1D7F-A625-6E33-13F05DDF2334}"/>
              </a:ext>
            </a:extLst>
          </p:cNvPr>
          <p:cNvSpPr txBox="1"/>
          <p:nvPr/>
        </p:nvSpPr>
        <p:spPr>
          <a:xfrm>
            <a:off x="4228713" y="4698501"/>
            <a:ext cx="895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200" dirty="0">
                <a:solidFill>
                  <a:prstClr val="black"/>
                </a:solidFill>
                <a:latin typeface="Tw Cen MT" panose="020B0602020104020603"/>
              </a:rPr>
              <a:t>User Requests Information</a:t>
            </a:r>
          </a:p>
        </p:txBody>
      </p:sp>
    </p:spTree>
    <p:extLst>
      <p:ext uri="{BB962C8B-B14F-4D97-AF65-F5344CB8AC3E}">
        <p14:creationId xmlns:p14="http://schemas.microsoft.com/office/powerpoint/2010/main" val="1421026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1791</TotalTime>
  <Words>1772</Words>
  <Application>Microsoft Office PowerPoint</Application>
  <PresentationFormat>Widescreen</PresentationFormat>
  <Paragraphs>265</Paragraphs>
  <Slides>17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Mesh Networking Technical Project</vt:lpstr>
      <vt:lpstr>Project Overview</vt:lpstr>
      <vt:lpstr>Hardware Overview</vt:lpstr>
      <vt:lpstr>Prototyping &amp; PCB Design</vt:lpstr>
      <vt:lpstr>Firmware Development Overview</vt:lpstr>
      <vt:lpstr>Serial Peripheral Interface API </vt:lpstr>
      <vt:lpstr>Inter-Integrated Circuit API </vt:lpstr>
      <vt:lpstr>Universal Asynchronous Receiver &amp; Transmitter API </vt:lpstr>
      <vt:lpstr>Software Overview</vt:lpstr>
      <vt:lpstr>Interrupt Service Routine API</vt:lpstr>
      <vt:lpstr>RFM69HCW Radio API</vt:lpstr>
      <vt:lpstr>SAM-M8Q GPS API</vt:lpstr>
      <vt:lpstr>PowerPoint Presentation</vt:lpstr>
      <vt:lpstr>How is the network topology formed? </vt:lpstr>
      <vt:lpstr>PowerPoint Presentation</vt:lpstr>
      <vt:lpstr>Design Challenges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Origin Technical Project</dc:title>
  <dc:creator>Dye, Brian James</dc:creator>
  <cp:lastModifiedBy>Brian James Dye</cp:lastModifiedBy>
  <cp:revision>3</cp:revision>
  <dcterms:created xsi:type="dcterms:W3CDTF">2022-08-11T16:03:20Z</dcterms:created>
  <dcterms:modified xsi:type="dcterms:W3CDTF">2023-05-03T18:14:33Z</dcterms:modified>
</cp:coreProperties>
</file>